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4"/>
  </p:notesMasterIdLst>
  <p:sldIdLst>
    <p:sldId id="289" r:id="rId2"/>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 id="303" r:id="rId16"/>
    <p:sldId id="304" r:id="rId17"/>
    <p:sldId id="305" r:id="rId18"/>
    <p:sldId id="306" r:id="rId19"/>
    <p:sldId id="307" r:id="rId20"/>
    <p:sldId id="308" r:id="rId21"/>
    <p:sldId id="309" r:id="rId22"/>
    <p:sldId id="310" r:id="rId23"/>
  </p:sldIdLst>
  <p:sldSz cx="9144000" cy="6858000" type="screen4x3"/>
  <p:notesSz cx="67818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ulet Maksut" initials="DM" lastIdx="2" clrIdx="0">
    <p:extLst>
      <p:ext uri="{19B8F6BF-5375-455C-9EA6-DF929625EA0E}">
        <p15:presenceInfo xmlns:p15="http://schemas.microsoft.com/office/powerpoint/2012/main" userId="Daulet Maksu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560" autoAdjust="0"/>
  </p:normalViewPr>
  <p:slideViewPr>
    <p:cSldViewPr>
      <p:cViewPr varScale="1">
        <p:scale>
          <a:sx n="57" d="100"/>
          <a:sy n="57" d="100"/>
        </p:scale>
        <p:origin x="154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BBCB501-971D-4FBD-BA73-FF4061DA74FD}" type="datetimeFigureOut">
              <a:rPr lang="ru-RU" smtClean="0"/>
              <a:pPr/>
              <a:t>07.10.2020</a:t>
            </a:fld>
            <a:endParaRPr lang="ru-RU"/>
          </a:p>
        </p:txBody>
      </p:sp>
      <p:sp>
        <p:nvSpPr>
          <p:cNvPr id="4" name="Образ слайда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8180" y="4715153"/>
            <a:ext cx="5425440" cy="44669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BD9EB3E4-959F-47A6-9C13-ED7A5D5E5E65}" type="slidenum">
              <a:rPr lang="ru-RU" smtClean="0"/>
              <a:pPr/>
              <a:t>‹#›</a:t>
            </a:fld>
            <a:endParaRPr lang="ru-RU"/>
          </a:p>
        </p:txBody>
      </p:sp>
    </p:spTree>
    <p:extLst>
      <p:ext uri="{BB962C8B-B14F-4D97-AF65-F5344CB8AC3E}">
        <p14:creationId xmlns:p14="http://schemas.microsoft.com/office/powerpoint/2010/main" val="225085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D9EB3E4-959F-47A6-9C13-ED7A5D5E5E65}" type="slidenum">
              <a:rPr lang="ru-RU" smtClean="0"/>
              <a:pPr/>
              <a:t>8</a:t>
            </a:fld>
            <a:endParaRPr lang="ru-RU"/>
          </a:p>
        </p:txBody>
      </p:sp>
    </p:spTree>
    <p:extLst>
      <p:ext uri="{BB962C8B-B14F-4D97-AF65-F5344CB8AC3E}">
        <p14:creationId xmlns:p14="http://schemas.microsoft.com/office/powerpoint/2010/main" val="17415973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0B41ECE4-ABB2-4F96-BA92-C990E98519B9}" type="datetime1">
              <a:rPr lang="ru-RU" smtClean="0"/>
              <a:t>07.10.2020</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6F87789-79C0-4369-89FF-5E19A7612EE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5C25F8E-C3A8-4235-BD01-EE1ACAA97434}" type="datetime1">
              <a:rPr lang="ru-RU" smtClean="0"/>
              <a:t>07.10.2020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97FF171-832E-4869-922D-E5CB08275789}" type="datetime1">
              <a:rPr lang="ru-RU" smtClean="0"/>
              <a:t>07.10.2020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8CA841A6-38A9-4AE5-8EDD-77F38EA7C22C}" type="datetime1">
              <a:rPr lang="ru-RU" smtClean="0"/>
              <a:t>07.10.2020</a:t>
            </a:fld>
            <a:endParaRPr lang="ru-RU"/>
          </a:p>
        </p:txBody>
      </p:sp>
      <p:sp>
        <p:nvSpPr>
          <p:cNvPr id="9" name="Номер слайда 8"/>
          <p:cNvSpPr>
            <a:spLocks noGrp="1"/>
          </p:cNvSpPr>
          <p:nvPr>
            <p:ph type="sldNum" sz="quarter" idx="15"/>
          </p:nvPr>
        </p:nvSpPr>
        <p:spPr/>
        <p:txBody>
          <a:bodyPr rtlCol="0"/>
          <a:lstStyle/>
          <a:p>
            <a:fld id="{D6F87789-79C0-4369-89FF-5E19A7612EE5}"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64DBB4C3-C6A9-43C2-9A0A-D02B284D9606}" type="datetime1">
              <a:rPr lang="ru-RU" smtClean="0"/>
              <a:t>07.10.2020</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6F87789-79C0-4369-89FF-5E19A7612EE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BE126486-76D2-4727-8BA5-732B6994B5C5}" type="datetime1">
              <a:rPr lang="ru-RU" smtClean="0"/>
              <a:t>07.10.2020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87789-79C0-4369-89FF-5E19A7612EE5}"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698AC4B5-E5E4-48B6-B2DD-56C5CE6E58CD}" type="datetime1">
              <a:rPr lang="ru-RU" smtClean="0"/>
              <a:t>07.10.2020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6F87789-79C0-4369-89FF-5E19A7612EE5}"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BA00AF11-0F10-4DAA-9D79-486E59F53378}" type="datetime1">
              <a:rPr lang="ru-RU" smtClean="0"/>
              <a:t>07.10.2020</a:t>
            </a:fld>
            <a:endParaRPr lang="ru-RU"/>
          </a:p>
        </p:txBody>
      </p:sp>
      <p:sp>
        <p:nvSpPr>
          <p:cNvPr id="7" name="Номер слайда 6"/>
          <p:cNvSpPr>
            <a:spLocks noGrp="1"/>
          </p:cNvSpPr>
          <p:nvPr>
            <p:ph type="sldNum" sz="quarter" idx="11"/>
          </p:nvPr>
        </p:nvSpPr>
        <p:spPr/>
        <p:txBody>
          <a:bodyPr rtlCol="0"/>
          <a:lstStyle/>
          <a:p>
            <a:fld id="{D6F87789-79C0-4369-89FF-5E19A7612EE5}"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5869E12-1157-445D-A2DF-3F219FAA9D90}" type="datetime1">
              <a:rPr lang="ru-RU" smtClean="0"/>
              <a:t>07.10.2020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254F01D8-67B5-489B-A243-72DA8A8DA529}" type="datetime1">
              <a:rPr lang="ru-RU" smtClean="0"/>
              <a:t>07.10.2020</a:t>
            </a:fld>
            <a:endParaRPr lang="ru-RU"/>
          </a:p>
        </p:txBody>
      </p:sp>
      <p:sp>
        <p:nvSpPr>
          <p:cNvPr id="22" name="Номер слайда 21"/>
          <p:cNvSpPr>
            <a:spLocks noGrp="1"/>
          </p:cNvSpPr>
          <p:nvPr>
            <p:ph type="sldNum" sz="quarter" idx="15"/>
          </p:nvPr>
        </p:nvSpPr>
        <p:spPr/>
        <p:txBody>
          <a:bodyPr rtlCol="0"/>
          <a:lstStyle/>
          <a:p>
            <a:fld id="{D6F87789-79C0-4369-89FF-5E19A7612EE5}"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EEC5234B-A3C9-46B4-B874-77CC4591058E}" type="datetime1">
              <a:rPr lang="ru-RU" smtClean="0"/>
              <a:t>07.10.2020</a:t>
            </a:fld>
            <a:endParaRPr lang="ru-RU"/>
          </a:p>
        </p:txBody>
      </p:sp>
      <p:sp>
        <p:nvSpPr>
          <p:cNvPr id="18" name="Номер слайда 17"/>
          <p:cNvSpPr>
            <a:spLocks noGrp="1"/>
          </p:cNvSpPr>
          <p:nvPr>
            <p:ph type="sldNum" sz="quarter" idx="11"/>
          </p:nvPr>
        </p:nvSpPr>
        <p:spPr/>
        <p:txBody>
          <a:bodyPr rtlCol="0"/>
          <a:lstStyle/>
          <a:p>
            <a:fld id="{D6F87789-79C0-4369-89FF-5E19A7612EE5}"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BC1BD55-643C-4204-BC5A-F5FFA5E84B7A}" type="datetime1">
              <a:rPr lang="ru-RU" smtClean="0"/>
              <a:t>07.10.2020</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F87789-79C0-4369-89FF-5E19A7612EE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21C39B-038E-4CE8-BD6E-6347885CE84E}"/>
              </a:ext>
            </a:extLst>
          </p:cNvPr>
          <p:cNvSpPr>
            <a:spLocks noGrp="1"/>
          </p:cNvSpPr>
          <p:nvPr>
            <p:ph type="title"/>
          </p:nvPr>
        </p:nvSpPr>
        <p:spPr>
          <a:xfrm>
            <a:off x="1763688" y="274638"/>
            <a:ext cx="6161112" cy="778098"/>
          </a:xfrm>
        </p:spPr>
        <p:txBody>
          <a:bodyPr>
            <a:normAutofit/>
          </a:bodyPr>
          <a:lstStyle/>
          <a:p>
            <a:pPr marL="0" marR="0" lvl="0" indent="0" algn="ctr" defTabSz="914400" rtl="0" eaLnBrk="1" fontAlgn="auto" latinLnBrk="0" hangingPunct="1">
              <a:lnSpc>
                <a:spcPct val="100000"/>
              </a:lnSpc>
              <a:spcBef>
                <a:spcPts val="0"/>
              </a:spcBef>
              <a:spcAft>
                <a:spcPts val="0"/>
              </a:spcAft>
              <a:tabLst/>
              <a:defRPr/>
            </a:pPr>
            <a:r>
              <a:rPr lang="kk-KZ" sz="2000" kern="0" cap="none" dirty="0">
                <a:solidFill>
                  <a:schemeClr val="tx1"/>
                </a:solidFill>
                <a:latin typeface="Times New Roman"/>
                <a:ea typeface="Times New Roman"/>
                <a:cs typeface="Times New Roman"/>
                <a:sym typeface="Times New Roman"/>
              </a:rPr>
              <a:t>Ә</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л-Фараби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атындағы</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Қазақ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ұлттық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университеті</a:t>
            </a:r>
            <a:b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br>
            <a:r>
              <a:rPr lang="ru-RU" sz="2000" kern="0" cap="none" dirty="0">
                <a:solidFill>
                  <a:schemeClr val="tx1"/>
                </a:solidFill>
                <a:latin typeface="Times New Roman"/>
                <a:ea typeface="Times New Roman"/>
                <a:cs typeface="Times New Roman"/>
                <a:sym typeface="Times New Roman"/>
              </a:rPr>
              <a:t>Х</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имия</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және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химиялық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технология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факультеті</a:t>
            </a:r>
            <a:endParaRPr lang="ru-RU" sz="2000" dirty="0">
              <a:solidFill>
                <a:schemeClr val="tx1"/>
              </a:solidFill>
            </a:endParaRPr>
          </a:p>
        </p:txBody>
      </p:sp>
      <p:sp>
        <p:nvSpPr>
          <p:cNvPr id="3" name="Объект 2">
            <a:extLst>
              <a:ext uri="{FF2B5EF4-FFF2-40B4-BE49-F238E27FC236}">
                <a16:creationId xmlns:a16="http://schemas.microsoft.com/office/drawing/2014/main" id="{DB0BD90E-5A96-4146-A865-D8E252CC9F96}"/>
              </a:ext>
            </a:extLst>
          </p:cNvPr>
          <p:cNvSpPr>
            <a:spLocks noGrp="1"/>
          </p:cNvSpPr>
          <p:nvPr>
            <p:ph sz="quarter" idx="1"/>
          </p:nvPr>
        </p:nvSpPr>
        <p:spPr>
          <a:xfrm>
            <a:off x="1763688" y="1268760"/>
            <a:ext cx="6593160" cy="5061176"/>
          </a:xfrm>
        </p:spPr>
        <p:txBody>
          <a:bodyPr>
            <a:normAutofit fontScale="77500" lnSpcReduction="20000"/>
          </a:bodyPr>
          <a:lstStyle/>
          <a:p>
            <a:pPr marL="0" marR="0" lvl="0" indent="0" algn="ctr" defTabSz="914400" rtl="0" eaLnBrk="1" fontAlgn="auto" latinLnBrk="0" hangingPunct="1">
              <a:lnSpc>
                <a:spcPct val="90000"/>
              </a:lnSpc>
              <a:spcBef>
                <a:spcPts val="0"/>
              </a:spcBef>
              <a:spcAft>
                <a:spcPts val="0"/>
              </a:spcAft>
              <a:buClr>
                <a:srgbClr val="2A3990"/>
              </a:buClr>
              <a:buSzPts val="1100"/>
              <a:buFont typeface="Arial"/>
              <a:buNone/>
              <a:tabLst/>
              <a:defRPr/>
            </a:pPr>
            <a:endParaRPr kumimoji="0" lang="ru-RU" sz="32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indent="457200" algn="just">
              <a:lnSpc>
                <a:spcPct val="120000"/>
              </a:lnSpc>
              <a:spcBef>
                <a:spcPts val="0"/>
              </a:spcBef>
              <a:buNone/>
            </a:pPr>
            <a:r>
              <a:rPr lang="kk-KZ" sz="3600" dirty="0">
                <a:effectLst/>
                <a:latin typeface="Times New Roman" panose="02020603050405020304" pitchFamily="18" charset="0"/>
                <a:ea typeface="Calibri" panose="020F0502020204030204" pitchFamily="34" charset="0"/>
                <a:cs typeface="Times New Roman" panose="02020603050405020304" pitchFamily="18" charset="0"/>
              </a:rPr>
              <a:t>Гомогенді жүйенің химиялық тепе-теңдігі. Химиялық тепе-теңдік константасы. Активтілік, активтілік коэффициенті. Тепе-теңдік константа түрлері. Тепе-теңдік құрамын есептеу принциптері (материалдық баланс және электрнейтралдылық)</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a:p>
            <a:endParaRPr lang="ru-RU" dirty="0"/>
          </a:p>
          <a:p>
            <a:endParaRPr lang="ru-RU" dirty="0"/>
          </a:p>
          <a:p>
            <a:endParaRPr lang="ru-RU" dirty="0"/>
          </a:p>
          <a:p>
            <a:pPr marL="0" indent="0">
              <a:buNone/>
            </a:pPr>
            <a:r>
              <a:rPr lang="ru-RU" sz="2100" dirty="0"/>
              <a:t>                                          Д</a:t>
            </a:r>
            <a:r>
              <a:rPr lang="kk-KZ" sz="2100" dirty="0"/>
              <a:t>әріскер </a:t>
            </a:r>
            <a:r>
              <a:rPr lang="ru-RU" sz="2100" dirty="0"/>
              <a:t>- Исмаилова А.Г.</a:t>
            </a:r>
          </a:p>
          <a:p>
            <a:endParaRPr lang="ru-RU" dirty="0"/>
          </a:p>
        </p:txBody>
      </p:sp>
    </p:spTree>
    <p:extLst>
      <p:ext uri="{BB962C8B-B14F-4D97-AF65-F5344CB8AC3E}">
        <p14:creationId xmlns:p14="http://schemas.microsoft.com/office/powerpoint/2010/main" val="2970904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9A53FB2-1FC4-4AB1-B533-03FED28A9D3E}"/>
              </a:ext>
            </a:extLst>
          </p:cNvPr>
          <p:cNvSpPr>
            <a:spLocks noGrp="1"/>
          </p:cNvSpPr>
          <p:nvPr>
            <p:ph type="title"/>
          </p:nvPr>
        </p:nvSpPr>
        <p:spPr>
          <a:xfrm>
            <a:off x="457200" y="260648"/>
            <a:ext cx="7467600" cy="576064"/>
          </a:xfrm>
        </p:spPr>
        <p:txBody>
          <a:bodyPr>
            <a:normAutofit fontScale="90000"/>
          </a:bodyPr>
          <a:lstStyle/>
          <a:p>
            <a:pPr>
              <a:lnSpc>
                <a:spcPct val="107000"/>
              </a:lnSpc>
              <a:spcAft>
                <a:spcPts val="800"/>
              </a:spcAft>
            </a:pPr>
            <a:r>
              <a:rPr lang="kk-KZ" sz="1800" b="1" dirty="0">
                <a:effectLst/>
                <a:latin typeface="Times New Roman" panose="02020603050405020304" pitchFamily="18" charset="0"/>
                <a:ea typeface="Calibri" panose="020F0502020204030204" pitchFamily="34" charset="0"/>
                <a:cs typeface="Times New Roman" panose="02020603050405020304" pitchFamily="18" charset="0"/>
              </a:rPr>
              <a:t>Идеалды және реалды жүйелер. Активті концентрация</a:t>
            </a:r>
            <a:br>
              <a:rPr lang="ru-RU" sz="1800" dirty="0">
                <a:effectLst/>
                <a:latin typeface="Times New Roman" panose="02020603050405020304" pitchFamily="18" charset="0"/>
                <a:ea typeface="Calibri" panose="020F0502020204030204" pitchFamily="34" charset="0"/>
                <a:cs typeface="Times New Roman" panose="02020603050405020304" pitchFamily="18" charset="0"/>
              </a:rPr>
            </a:br>
            <a:r>
              <a:rPr lang="kk-KZ" sz="1800" b="1" dirty="0">
                <a:effectLst/>
                <a:latin typeface="Times New Roman" panose="02020603050405020304" pitchFamily="18" charset="0"/>
                <a:ea typeface="Calibri" panose="020F0502020204030204" pitchFamily="34" charset="0"/>
                <a:cs typeface="Times New Roman" panose="02020603050405020304" pitchFamily="18" charset="0"/>
              </a:rPr>
              <a:t> (активтік) және активтік коэффициент. Иондық күш.</a:t>
            </a:r>
            <a:endParaRPr lang="ru-RU" sz="18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011202D7-F4DB-437D-ACAA-CB42E53180C9}"/>
              </a:ext>
            </a:extLst>
          </p:cNvPr>
          <p:cNvSpPr>
            <a:spLocks noGrp="1"/>
          </p:cNvSpPr>
          <p:nvPr>
            <p:ph sz="quarter" idx="1"/>
          </p:nvPr>
        </p:nvSpPr>
        <p:spPr>
          <a:xfrm>
            <a:off x="251520" y="836712"/>
            <a:ext cx="8435280" cy="5637240"/>
          </a:xfrm>
        </p:spPr>
        <p:txBody>
          <a:bodyPr>
            <a:normAutofit fontScale="62500" lnSpcReduction="20000"/>
          </a:bodyPr>
          <a:lstStyle/>
          <a:p>
            <a:pPr indent="0" algn="just">
              <a:lnSpc>
                <a:spcPct val="107000"/>
              </a:lnSpc>
              <a:spcAft>
                <a:spcPts val="800"/>
              </a:spcAft>
              <a:buNone/>
            </a:pPr>
            <a:endParaRPr lang="kk-KZ"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0" algn="just">
              <a:lnSpc>
                <a:spcPct val="107000"/>
              </a:lnSpc>
              <a:spcAft>
                <a:spcPts val="800"/>
              </a:spcAft>
              <a:buNone/>
            </a:pPr>
            <a:r>
              <a:rPr lang="kk-KZ" sz="3100" dirty="0">
                <a:effectLst/>
                <a:latin typeface="Times New Roman" panose="02020603050405020304" pitchFamily="18" charset="0"/>
                <a:ea typeface="Times New Roman" panose="02020603050405020304" pitchFamily="18" charset="0"/>
                <a:cs typeface="Times New Roman" panose="02020603050405020304" pitchFamily="18" charset="0"/>
              </a:rPr>
              <a:t>Массалар әрекеттесу заңы тәжірибеде реакцияласатын заттардың өте төмен концентрацияларында ғана әділетті. Концентрация өскен сайын заңнан ауытқулар артады. Массалар әрекеттесу заңына толық бағынатын жүйелерді </a:t>
            </a:r>
            <a:r>
              <a:rPr lang="kk-KZ" sz="3100" i="1" dirty="0">
                <a:effectLst/>
                <a:latin typeface="Times New Roman" panose="02020603050405020304" pitchFamily="18" charset="0"/>
                <a:ea typeface="Times New Roman" panose="02020603050405020304" pitchFamily="18" charset="0"/>
                <a:cs typeface="Times New Roman" panose="02020603050405020304" pitchFamily="18" charset="0"/>
              </a:rPr>
              <a:t>идеалды</a:t>
            </a:r>
            <a:r>
              <a:rPr lang="kk-KZ" sz="3100" dirty="0">
                <a:effectLst/>
                <a:latin typeface="Times New Roman" panose="02020603050405020304" pitchFamily="18" charset="0"/>
                <a:ea typeface="Times New Roman" panose="02020603050405020304" pitchFamily="18" charset="0"/>
                <a:cs typeface="Times New Roman" panose="02020603050405020304" pitchFamily="18" charset="0"/>
              </a:rPr>
              <a:t> деп атайды, оларға шегіне жете сұйытылған ерітінділерді жатқызуға болады және де (1) теңдеу</a:t>
            </a:r>
            <a:r>
              <a:rPr lang="kk-KZ" sz="3100" i="1" dirty="0">
                <a:effectLst/>
                <a:latin typeface="Times New Roman" panose="02020603050405020304" pitchFamily="18" charset="0"/>
                <a:ea typeface="Times New Roman" panose="02020603050405020304" pitchFamily="18" charset="0"/>
                <a:cs typeface="Times New Roman" panose="02020603050405020304" pitchFamily="18" charset="0"/>
              </a:rPr>
              <a:t> идеалды </a:t>
            </a:r>
            <a:r>
              <a:rPr lang="kk-KZ" sz="3100" dirty="0">
                <a:effectLst/>
                <a:latin typeface="Times New Roman" panose="02020603050405020304" pitchFamily="18" charset="0"/>
                <a:ea typeface="Times New Roman" panose="02020603050405020304" pitchFamily="18" charset="0"/>
                <a:cs typeface="Times New Roman" panose="02020603050405020304" pitchFamily="18" charset="0"/>
              </a:rPr>
              <a:t>жүйе үшін ғана қолданылады</a:t>
            </a:r>
            <a:r>
              <a:rPr lang="kk-KZ" sz="31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3100" dirty="0">
                <a:effectLst/>
                <a:latin typeface="Times New Roman" panose="02020603050405020304" pitchFamily="18" charset="0"/>
                <a:ea typeface="Times New Roman" panose="02020603050405020304" pitchFamily="18" charset="0"/>
                <a:cs typeface="Times New Roman" panose="02020603050405020304" pitchFamily="18" charset="0"/>
              </a:rPr>
              <a:t> Дегенмен егер концентрацияны активтікпен (а) өрнектесек (1) теңдеуді р</a:t>
            </a:r>
            <a:r>
              <a:rPr lang="kk-KZ" sz="3100" i="1" dirty="0">
                <a:effectLst/>
                <a:latin typeface="Times New Roman" panose="02020603050405020304" pitchFamily="18" charset="0"/>
                <a:ea typeface="Times New Roman" panose="02020603050405020304" pitchFamily="18" charset="0"/>
                <a:cs typeface="Times New Roman" panose="02020603050405020304" pitchFamily="18" charset="0"/>
              </a:rPr>
              <a:t>еальды</a:t>
            </a:r>
            <a:r>
              <a:rPr lang="kk-KZ" sz="3100" dirty="0">
                <a:effectLst/>
                <a:latin typeface="Times New Roman" panose="02020603050405020304" pitchFamily="18" charset="0"/>
                <a:ea typeface="Times New Roman" panose="02020603050405020304" pitchFamily="18" charset="0"/>
                <a:cs typeface="Times New Roman" panose="02020603050405020304" pitchFamily="18" charset="0"/>
              </a:rPr>
              <a:t> жүйеде қолдана аламыз. Ерітінділерде иондардың концентрациялары шындық химиялық активтіктеріне сәйкес келмейді, өйткені реалды жүйелерде бөлшектер арасында электростатикалық әсерлесулер орын алады (ион-ионды, ион-дипольді, диполь-дипольді әсерлесулер). Сол себептен химиялық реакцияға түсу қабілеттігі төмендейді. Осындай иондардың эффектілі концентрациясын ескеру үшін </a:t>
            </a:r>
            <a:r>
              <a:rPr lang="kk-KZ" sz="3100" i="1" dirty="0">
                <a:effectLst/>
                <a:latin typeface="Times New Roman" panose="02020603050405020304" pitchFamily="18" charset="0"/>
                <a:ea typeface="Times New Roman" panose="02020603050405020304" pitchFamily="18" charset="0"/>
                <a:cs typeface="Times New Roman" panose="02020603050405020304" pitchFamily="18" charset="0"/>
              </a:rPr>
              <a:t>активті концентрация </a:t>
            </a:r>
            <a:r>
              <a:rPr lang="kk-KZ" sz="3100" dirty="0">
                <a:effectLst/>
                <a:latin typeface="Times New Roman" panose="02020603050405020304" pitchFamily="18" charset="0"/>
                <a:ea typeface="Times New Roman" panose="02020603050405020304" pitchFamily="18" charset="0"/>
                <a:cs typeface="Times New Roman" panose="02020603050405020304" pitchFamily="18" charset="0"/>
              </a:rPr>
              <a:t>яғни</a:t>
            </a:r>
            <a:r>
              <a:rPr lang="kk-KZ" sz="3100" i="1" dirty="0">
                <a:effectLst/>
                <a:latin typeface="Times New Roman" panose="02020603050405020304" pitchFamily="18" charset="0"/>
                <a:ea typeface="Times New Roman" panose="02020603050405020304" pitchFamily="18" charset="0"/>
                <a:cs typeface="Times New Roman" panose="02020603050405020304" pitchFamily="18" charset="0"/>
              </a:rPr>
              <a:t> активтік </a:t>
            </a:r>
            <a:r>
              <a:rPr lang="kk-KZ" sz="3100" dirty="0">
                <a:effectLst/>
                <a:latin typeface="Times New Roman" panose="02020603050405020304" pitchFamily="18" charset="0"/>
                <a:ea typeface="Times New Roman" panose="02020603050405020304" pitchFamily="18" charset="0"/>
                <a:cs typeface="Times New Roman" panose="02020603050405020304" pitchFamily="18" charset="0"/>
              </a:rPr>
              <a:t>деген ұғым еңгізілген:</a:t>
            </a:r>
            <a:endParaRPr lang="ru-RU" sz="3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kk-KZ" sz="4000" dirty="0">
                <a:effectLst/>
                <a:latin typeface="Times New Roman" panose="02020603050405020304" pitchFamily="18" charset="0"/>
                <a:ea typeface="Times New Roman" panose="02020603050405020304" pitchFamily="18" charset="0"/>
                <a:cs typeface="Times New Roman" panose="02020603050405020304" pitchFamily="18" charset="0"/>
              </a:rPr>
              <a:t>      a = f </a:t>
            </a:r>
            <a:r>
              <a:rPr lang="kk-KZ" sz="40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4000" dirty="0">
                <a:effectLst/>
                <a:latin typeface="Times New Roman" panose="02020603050405020304" pitchFamily="18" charset="0"/>
                <a:ea typeface="Times New Roman" panose="02020603050405020304" pitchFamily="18" charset="0"/>
                <a:cs typeface="Times New Roman" panose="02020603050405020304" pitchFamily="18" charset="0"/>
              </a:rPr>
              <a:t>С                        (2)</a:t>
            </a:r>
            <a:endParaRPr lang="ru-RU" sz="40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3200" dirty="0">
                <a:effectLst/>
                <a:latin typeface="Times New Roman" panose="02020603050405020304" pitchFamily="18" charset="0"/>
                <a:ea typeface="Times New Roman" panose="02020603050405020304" pitchFamily="18" charset="0"/>
                <a:cs typeface="Times New Roman" panose="02020603050405020304" pitchFamily="18" charset="0"/>
              </a:rPr>
              <a:t>мұнда С– </a:t>
            </a:r>
            <a:r>
              <a:rPr lang="kk-KZ" sz="3200" dirty="0">
                <a:latin typeface="Times New Roman" panose="02020603050405020304" pitchFamily="18" charset="0"/>
                <a:ea typeface="Times New Roman" panose="02020603050405020304" pitchFamily="18" charset="0"/>
                <a:cs typeface="Times New Roman" panose="02020603050405020304" pitchFamily="18" charset="0"/>
              </a:rPr>
              <a:t>ион</a:t>
            </a:r>
            <a:r>
              <a:rPr lang="kk-KZ" sz="3200" dirty="0">
                <a:effectLst/>
                <a:latin typeface="Times New Roman" panose="02020603050405020304" pitchFamily="18" charset="0"/>
                <a:ea typeface="Times New Roman" panose="02020603050405020304" pitchFamily="18" charset="0"/>
                <a:cs typeface="Times New Roman" panose="02020603050405020304" pitchFamily="18" charset="0"/>
              </a:rPr>
              <a:t> концентрациясы; а - активтік; f - активтік коэффициент, иондардың бір-бірімен әсерлесуін сипаттайды.</a:t>
            </a:r>
            <a:endParaRPr lang="ru-RU" sz="3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47FE406A-CB49-40CA-B162-FD127B9BC853}"/>
              </a:ext>
            </a:extLst>
          </p:cNvPr>
          <p:cNvSpPr>
            <a:spLocks noGrp="1"/>
          </p:cNvSpPr>
          <p:nvPr>
            <p:ph type="sldNum" sz="quarter" idx="15"/>
          </p:nvPr>
        </p:nvSpPr>
        <p:spPr/>
        <p:txBody>
          <a:bodyPr/>
          <a:lstStyle/>
          <a:p>
            <a:fld id="{D6F87789-79C0-4369-89FF-5E19A7612EE5}" type="slidenum">
              <a:rPr lang="ru-RU" smtClean="0"/>
              <a:pPr/>
              <a:t>10</a:t>
            </a:fld>
            <a:endParaRPr lang="ru-RU"/>
          </a:p>
        </p:txBody>
      </p:sp>
    </p:spTree>
    <p:extLst>
      <p:ext uri="{BB962C8B-B14F-4D97-AF65-F5344CB8AC3E}">
        <p14:creationId xmlns:p14="http://schemas.microsoft.com/office/powerpoint/2010/main" val="2732923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6ED72CFF-1E61-429E-82FD-8355384A7021}"/>
                  </a:ext>
                </a:extLst>
              </p:cNvPr>
              <p:cNvSpPr>
                <a:spLocks noGrp="1"/>
              </p:cNvSpPr>
              <p:nvPr>
                <p:ph sz="quarter" idx="1"/>
              </p:nvPr>
            </p:nvSpPr>
            <p:spPr>
              <a:xfrm>
                <a:off x="457200" y="260648"/>
                <a:ext cx="8003232" cy="6213304"/>
              </a:xfrm>
            </p:spPr>
            <p:txBody>
              <a:bodyPr>
                <a:normAutofit lnSpcReduction="10000"/>
              </a:bodyPr>
              <a:lstStyle/>
              <a:p>
                <a:pPr indent="342900" algn="just">
                  <a:lnSpc>
                    <a:spcPct val="107000"/>
                  </a:lnSpc>
                  <a:spcAft>
                    <a:spcPts val="800"/>
                  </a:spcAft>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Активтік (а) ерітіндінің құрамын анықтайтын өлшем бірлікпен сипатталады, мысалы, активті молярлы концентрация - моль/л, активті моляльдық - моль/кг. Активтік ерітіндідегі қосылыстың номинальды концентрациясынан аз мәнді немесе одан көп мәнде де бола алады. Таза еріткіштің, қатты заттың, сұйықтықтың (молекула күйіндегі қосылыс) активтігі 1 ге тең.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(2) теңдеуді қолдана отырып, түрлендірсек, қосылыс активтілігінің ерітінді концентрациясына қатынасы </a:t>
                </a:r>
                <a:r>
                  <a:rPr lang="kk-KZ" sz="2400" i="1" dirty="0">
                    <a:effectLst/>
                    <a:latin typeface="Times New Roman" panose="02020603050405020304" pitchFamily="18" charset="0"/>
                    <a:ea typeface="Times New Roman" panose="02020603050405020304" pitchFamily="18" charset="0"/>
                    <a:cs typeface="Times New Roman" panose="02020603050405020304" pitchFamily="18" charset="0"/>
                  </a:rPr>
                  <a:t>активтік коэффициентін</a:t>
                </a: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(f) береді: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14:m>
                  <m:oMathPara xmlns:m="http://schemas.openxmlformats.org/officeDocument/2006/math">
                    <m:oMathParaPr>
                      <m:jc m:val="centerGroup"/>
                    </m:oMathParaPr>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𝑓</m:t>
                      </m:r>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ru-RU"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𝑎</m:t>
                          </m:r>
                        </m:num>
                        <m:den>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𝐶</m:t>
                          </m:r>
                        </m:den>
                      </m:f>
                    </m:oMath>
                  </m:oMathPara>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f – реальды жүйе идеальды жүйеден қаншалықты ауытқығанын көрсететін түзету коэффициенті.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6ED72CFF-1E61-429E-82FD-8355384A7021}"/>
                  </a:ext>
                </a:extLst>
              </p:cNvPr>
              <p:cNvSpPr>
                <a:spLocks noGrp="1" noRot="1" noChangeAspect="1" noMove="1" noResize="1" noEditPoints="1" noAdjustHandles="1" noChangeArrowheads="1" noChangeShapeType="1" noTextEdit="1"/>
              </p:cNvSpPr>
              <p:nvPr>
                <p:ph sz="quarter" idx="1"/>
              </p:nvPr>
            </p:nvSpPr>
            <p:spPr>
              <a:xfrm>
                <a:off x="457200" y="260648"/>
                <a:ext cx="8003232" cy="6213304"/>
              </a:xfrm>
              <a:blipFill>
                <a:blip r:embed="rId2"/>
                <a:stretch>
                  <a:fillRect t="-981" r="-1142"/>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74B0CF37-BAA6-4E10-82A0-8052417DD339}"/>
              </a:ext>
            </a:extLst>
          </p:cNvPr>
          <p:cNvSpPr>
            <a:spLocks noGrp="1"/>
          </p:cNvSpPr>
          <p:nvPr>
            <p:ph type="sldNum" sz="quarter" idx="15"/>
          </p:nvPr>
        </p:nvSpPr>
        <p:spPr/>
        <p:txBody>
          <a:bodyPr/>
          <a:lstStyle/>
          <a:p>
            <a:fld id="{D6F87789-79C0-4369-89FF-5E19A7612EE5}" type="slidenum">
              <a:rPr lang="ru-RU" smtClean="0"/>
              <a:pPr/>
              <a:t>11</a:t>
            </a:fld>
            <a:endParaRPr lang="ru-RU"/>
          </a:p>
        </p:txBody>
      </p:sp>
    </p:spTree>
    <p:extLst>
      <p:ext uri="{BB962C8B-B14F-4D97-AF65-F5344CB8AC3E}">
        <p14:creationId xmlns:p14="http://schemas.microsoft.com/office/powerpoint/2010/main" val="2669034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9BD7B57-055A-45D5-9DDA-8F2F1459E50F}"/>
              </a:ext>
            </a:extLst>
          </p:cNvPr>
          <p:cNvSpPr>
            <a:spLocks noGrp="1"/>
          </p:cNvSpPr>
          <p:nvPr>
            <p:ph sz="quarter" idx="1"/>
          </p:nvPr>
        </p:nvSpPr>
        <p:spPr>
          <a:xfrm>
            <a:off x="457200" y="260648"/>
            <a:ext cx="8219256" cy="6597352"/>
          </a:xfrm>
        </p:spPr>
        <p:txBody>
          <a:bodyPr/>
          <a:lstStyle/>
          <a:p>
            <a:pPr indent="0" algn="just">
              <a:lnSpc>
                <a:spcPct val="107000"/>
              </a:lnSpc>
              <a:spcAft>
                <a:spcPts val="800"/>
              </a:spcAft>
              <a:buNone/>
            </a:pPr>
            <a:r>
              <a:rPr lang="kk-KZ" sz="2200" dirty="0">
                <a:effectLst/>
                <a:latin typeface="Times New Roman" panose="02020603050405020304" pitchFamily="18" charset="0"/>
                <a:ea typeface="Times New Roman" panose="02020603050405020304" pitchFamily="18" charset="0"/>
                <a:cs typeface="Times New Roman" panose="02020603050405020304" pitchFamily="18" charset="0"/>
              </a:rPr>
              <a:t>Реалды жүйелер үшін f&lt;1, ал а&lt;С. Идеалды жүйелерде (шекті сұйытылған ерітінділерде) бөлшектердің арақашықтығы өте үлкен болғандықтан, электростатикалық әсерлесулер байқалмайды, сондықтан f→1, ал а → С.</a:t>
            </a: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200" dirty="0">
                <a:effectLst/>
                <a:latin typeface="Times New Roman" panose="02020603050405020304" pitchFamily="18" charset="0"/>
                <a:ea typeface="Times New Roman" panose="02020603050405020304" pitchFamily="18" charset="0"/>
                <a:cs typeface="Times New Roman" panose="02020603050405020304" pitchFamily="18" charset="0"/>
              </a:rPr>
              <a:t>Ерітіндінің құрамын анықтауда активтік үш түрлі шама арқылы өрнектеледі.</a:t>
            </a:r>
          </a:p>
          <a:p>
            <a:pPr marL="0" indent="0">
              <a:buNone/>
            </a:pPr>
            <a:endParaRPr lang="ru-RU" dirty="0"/>
          </a:p>
        </p:txBody>
      </p:sp>
      <p:sp>
        <p:nvSpPr>
          <p:cNvPr id="4" name="Номер слайда 3">
            <a:extLst>
              <a:ext uri="{FF2B5EF4-FFF2-40B4-BE49-F238E27FC236}">
                <a16:creationId xmlns:a16="http://schemas.microsoft.com/office/drawing/2014/main" id="{317F279F-EA4F-491E-9725-EC5C2CEF326B}"/>
              </a:ext>
            </a:extLst>
          </p:cNvPr>
          <p:cNvSpPr>
            <a:spLocks noGrp="1"/>
          </p:cNvSpPr>
          <p:nvPr>
            <p:ph type="sldNum" sz="quarter" idx="15"/>
          </p:nvPr>
        </p:nvSpPr>
        <p:spPr/>
        <p:txBody>
          <a:bodyPr/>
          <a:lstStyle/>
          <a:p>
            <a:fld id="{D6F87789-79C0-4369-89FF-5E19A7612EE5}" type="slidenum">
              <a:rPr lang="ru-RU" smtClean="0"/>
              <a:pPr/>
              <a:t>12</a:t>
            </a:fld>
            <a:endParaRPr lang="ru-RU"/>
          </a:p>
        </p:txBody>
      </p:sp>
      <p:graphicFrame>
        <p:nvGraphicFramePr>
          <p:cNvPr id="7" name="Таблица 6">
            <a:extLst>
              <a:ext uri="{FF2B5EF4-FFF2-40B4-BE49-F238E27FC236}">
                <a16:creationId xmlns:a16="http://schemas.microsoft.com/office/drawing/2014/main" id="{9956B310-36CC-4B29-9617-5A0DFBD54888}"/>
              </a:ext>
            </a:extLst>
          </p:cNvPr>
          <p:cNvGraphicFramePr>
            <a:graphicFrameLocks noGrp="1"/>
          </p:cNvGraphicFramePr>
          <p:nvPr>
            <p:extLst>
              <p:ext uri="{D42A27DB-BD31-4B8C-83A1-F6EECF244321}">
                <p14:modId xmlns:p14="http://schemas.microsoft.com/office/powerpoint/2010/main" val="3402529328"/>
              </p:ext>
            </p:extLst>
          </p:nvPr>
        </p:nvGraphicFramePr>
        <p:xfrm>
          <a:off x="806624" y="2780928"/>
          <a:ext cx="7467600" cy="1953348"/>
        </p:xfrm>
        <a:graphic>
          <a:graphicData uri="http://schemas.openxmlformats.org/drawingml/2006/table">
            <a:tbl>
              <a:tblPr firstRow="1" firstCol="1" bandRow="1">
                <a:tableStyleId>{5C22544A-7EE6-4342-B048-85BDC9FD1C3A}</a:tableStyleId>
              </a:tblPr>
              <a:tblGrid>
                <a:gridCol w="2489200">
                  <a:extLst>
                    <a:ext uri="{9D8B030D-6E8A-4147-A177-3AD203B41FA5}">
                      <a16:colId xmlns:a16="http://schemas.microsoft.com/office/drawing/2014/main" val="1990020261"/>
                    </a:ext>
                  </a:extLst>
                </a:gridCol>
                <a:gridCol w="2489200">
                  <a:extLst>
                    <a:ext uri="{9D8B030D-6E8A-4147-A177-3AD203B41FA5}">
                      <a16:colId xmlns:a16="http://schemas.microsoft.com/office/drawing/2014/main" val="363028106"/>
                    </a:ext>
                  </a:extLst>
                </a:gridCol>
                <a:gridCol w="2489200">
                  <a:extLst>
                    <a:ext uri="{9D8B030D-6E8A-4147-A177-3AD203B41FA5}">
                      <a16:colId xmlns:a16="http://schemas.microsoft.com/office/drawing/2014/main" val="4275410737"/>
                    </a:ext>
                  </a:extLst>
                </a:gridCol>
              </a:tblGrid>
              <a:tr h="214107">
                <a:tc gridSpan="3">
                  <a:txBody>
                    <a:bodyPr/>
                    <a:lstStyle/>
                    <a:p>
                      <a:pPr algn="ctr">
                        <a:lnSpc>
                          <a:spcPct val="107000"/>
                        </a:lnSpc>
                        <a:spcAft>
                          <a:spcPts val="800"/>
                        </a:spcAft>
                      </a:pPr>
                      <a:r>
                        <a:rPr lang="kk-KZ" sz="1600" dirty="0">
                          <a:effectLst/>
                        </a:rPr>
                        <a:t>Активтік коэффициенті</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496589275"/>
                  </a:ext>
                </a:extLst>
              </a:tr>
              <a:tr h="274357">
                <a:tc>
                  <a:txBody>
                    <a:bodyPr/>
                    <a:lstStyle/>
                    <a:p>
                      <a:pPr algn="ctr">
                        <a:lnSpc>
                          <a:spcPct val="107000"/>
                        </a:lnSpc>
                        <a:spcAft>
                          <a:spcPts val="800"/>
                        </a:spcAft>
                      </a:pPr>
                      <a:r>
                        <a:rPr lang="kk-KZ" sz="1600" dirty="0">
                          <a:effectLst/>
                        </a:rPr>
                        <a:t>Молярлы</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kk-KZ" sz="1600">
                          <a:effectLst/>
                        </a:rPr>
                        <a:t>Моляльды</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kk-KZ" sz="1600">
                          <a:effectLst/>
                        </a:rPr>
                        <a:t>Рациональды</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00678920"/>
                  </a:ext>
                </a:extLst>
              </a:tr>
              <a:tr h="1431658">
                <a:tc>
                  <a:txBody>
                    <a:bodyPr/>
                    <a:lstStyle/>
                    <a:p>
                      <a:pPr algn="ctr">
                        <a:lnSpc>
                          <a:spcPct val="107000"/>
                        </a:lnSpc>
                        <a:spcAft>
                          <a:spcPts val="800"/>
                        </a:spcAft>
                      </a:pPr>
                      <a:r>
                        <a:rPr lang="kk-KZ" sz="1600" dirty="0">
                          <a:effectLst/>
                        </a:rPr>
                        <a:t>Активтіктің номинальды (молярлы) концентрацияға қатынасы</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kk-KZ" sz="1600" dirty="0">
                          <a:effectLst/>
                        </a:rPr>
                        <a:t>Активтіктің моляльды концентрацияға қатынасы</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kk-KZ" sz="1600" dirty="0">
                          <a:effectLst/>
                        </a:rPr>
                        <a:t>Активтіктің молярлы үлеске қатынасы</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15725957"/>
                  </a:ext>
                </a:extLst>
              </a:tr>
            </a:tbl>
          </a:graphicData>
        </a:graphic>
      </p:graphicFrame>
      <p:sp>
        <p:nvSpPr>
          <p:cNvPr id="9" name="TextBox 8">
            <a:extLst>
              <a:ext uri="{FF2B5EF4-FFF2-40B4-BE49-F238E27FC236}">
                <a16:creationId xmlns:a16="http://schemas.microsoft.com/office/drawing/2014/main" id="{20F4A191-F3D1-4488-B3B5-92C211AD6E7F}"/>
              </a:ext>
            </a:extLst>
          </p:cNvPr>
          <p:cNvSpPr txBox="1"/>
          <p:nvPr/>
        </p:nvSpPr>
        <p:spPr>
          <a:xfrm>
            <a:off x="611560" y="4869160"/>
            <a:ext cx="7662664" cy="1554208"/>
          </a:xfrm>
          <a:prstGeom prst="rect">
            <a:avLst/>
          </a:prstGeom>
          <a:noFill/>
        </p:spPr>
        <p:txBody>
          <a:bodyPr wrap="square">
            <a:spAutoFit/>
          </a:bodyPr>
          <a:lstStyle/>
          <a:p>
            <a:pPr indent="342900" algn="just">
              <a:lnSpc>
                <a:spcPct val="107000"/>
              </a:lnSpc>
              <a:spcAft>
                <a:spcPts val="800"/>
              </a:spcAft>
            </a:pPr>
            <a:r>
              <a:rPr lang="kk-KZ" dirty="0">
                <a:effectLst/>
                <a:latin typeface="Times New Roman" panose="02020603050405020304" pitchFamily="18" charset="0"/>
                <a:ea typeface="Times New Roman" panose="02020603050405020304" pitchFamily="18" charset="0"/>
                <a:cs typeface="Times New Roman" panose="02020603050405020304" pitchFamily="18" charset="0"/>
              </a:rPr>
              <a:t>Әртүрлі авторлар активтік коэффициенті түрлі шамалар арқылы сипаттайды. Сұйытылған ерітіндідерде үшеуінде айырмашылық жок, дегенмен ерітінді концентрлі болса айырмашылық әжептәуір байқалады. «Активтік», «активтік коэффициент» ұғымдарын 1907ж. американдық физикхимик Льюис Гилберт Ньютон ұсынған.</a:t>
            </a:r>
            <a:endParaRPr lang="ru-RU"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8109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Объект 2">
                <a:extLst>
                  <a:ext uri="{FF2B5EF4-FFF2-40B4-BE49-F238E27FC236}">
                    <a16:creationId xmlns:a16="http://schemas.microsoft.com/office/drawing/2014/main" id="{335E2E52-FA28-4251-91EF-8FBBF43F0177}"/>
                  </a:ext>
                </a:extLst>
              </p:cNvPr>
              <p:cNvSpPr>
                <a:spLocks noGrp="1"/>
              </p:cNvSpPr>
              <p:nvPr>
                <p:ph sz="quarter" idx="1"/>
              </p:nvPr>
            </p:nvSpPr>
            <p:spPr>
              <a:xfrm>
                <a:off x="457200" y="116632"/>
                <a:ext cx="8147248" cy="6357320"/>
              </a:xfrm>
            </p:spPr>
            <p:txBody>
              <a:bodyPr>
                <a:normAutofit/>
              </a:bodyPr>
              <a:lstStyle/>
              <a:p>
                <a:pPr indent="0" algn="just">
                  <a:lnSpc>
                    <a:spcPct val="107000"/>
                  </a:lnSpc>
                  <a:spcAft>
                    <a:spcPts val="800"/>
                  </a:spcAft>
                  <a:buNone/>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Иондық күш</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lnSpc>
                    <a:spcPct val="110000"/>
                  </a:lnSpc>
                  <a:spcBef>
                    <a:spcPts val="0"/>
                  </a:spcBef>
                  <a:buNone/>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Идеальды жүйеден ауытқу күшті электролиттерде айқын көрінеді. Электролиттегі қосылыстың активтігі ерітіндіде жүрген барлық иондардың концентрациялары мен зарядтарына тәуелді.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lnSpc>
                    <a:spcPct val="110000"/>
                  </a:lnSpc>
                  <a:spcBef>
                    <a:spcPts val="0"/>
                  </a:spcBef>
                  <a:buNone/>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Иондардың өзара әсерлесуіне иондардың концентрацияларымен қатар олардың зарядтары үлес қосады, осындай активтікке иондардың концентрациясының (С) және заряд (z) әсерін сипаттайтын, Льюис ұсынған, шама I – иондық күш деп аталады:</a:t>
                </a:r>
                <a:endParaRPr lang="kk-KZ" sz="2400" i="1" dirty="0">
                  <a:effectLst/>
                  <a:latin typeface="Cambria Math" panose="02040503050406030204" pitchFamily="18" charset="0"/>
                  <a:ea typeface="Times New Roman" panose="02020603050405020304" pitchFamily="18" charset="0"/>
                  <a:cs typeface="Times New Roman" panose="02020603050405020304" pitchFamily="18" charset="0"/>
                </a:endParaRPr>
              </a:p>
              <a:p>
                <a:pPr indent="0" algn="just">
                  <a:lnSpc>
                    <a:spcPct val="107000"/>
                  </a:lnSpc>
                  <a:spcAft>
                    <a:spcPts val="800"/>
                  </a:spcAft>
                  <a:buNone/>
                </a:pPr>
                <a14:m>
                  <m:oMathPara xmlns:m="http://schemas.openxmlformats.org/officeDocument/2006/math">
                    <m:oMathParaPr>
                      <m:jc m:val="centerGroup"/>
                    </m:oMathParaPr>
                    <m:oMath xmlns:m="http://schemas.openxmlformats.org/officeDocument/2006/math">
                      <m:r>
                        <a:rPr lang="ru-RU" sz="2400" i="1">
                          <a:effectLst/>
                          <a:latin typeface="Cambria Math" panose="02040503050406030204" pitchFamily="18" charset="0"/>
                          <a:ea typeface="Times New Roman" panose="02020603050405020304" pitchFamily="18" charset="0"/>
                          <a:cs typeface="Times New Roman" panose="02020603050405020304" pitchFamily="18" charset="0"/>
                        </a:rPr>
                        <m:t>𝐼</m:t>
                      </m:r>
                      <m:r>
                        <a:rPr lang="ru-RU" sz="2400" i="1">
                          <a:effectLst/>
                          <a:latin typeface="Cambria Math" panose="02040503050406030204" pitchFamily="18" charset="0"/>
                          <a:ea typeface="Times New Roman" panose="02020603050405020304" pitchFamily="18" charset="0"/>
                          <a:cs typeface="Times New Roman" panose="02020603050405020304" pitchFamily="18" charset="0"/>
                        </a:rPr>
                        <m:t>=</m:t>
                      </m:r>
                      <m:f>
                        <m:fPr>
                          <m:type m:val="skw"/>
                          <m:ctrlPr>
                            <a:rPr lang="ru-RU"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ru-RU" sz="24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ru-RU" sz="2400" i="1">
                              <a:effectLst/>
                              <a:latin typeface="Cambria Math" panose="02040503050406030204" pitchFamily="18" charset="0"/>
                              <a:ea typeface="Times New Roman" panose="02020603050405020304" pitchFamily="18" charset="0"/>
                              <a:cs typeface="Times New Roman" panose="02020603050405020304" pitchFamily="18" charset="0"/>
                            </a:rPr>
                            <m:t>2</m:t>
                          </m:r>
                        </m:den>
                      </m:f>
                      <m:nary>
                        <m:naryPr>
                          <m:chr m:val="∑"/>
                          <m:ctrlPr>
                            <a:rPr lang="ru-RU" sz="2400" i="1">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ru-RU" sz="2400" i="1">
                              <a:effectLst/>
                              <a:latin typeface="Cambria Math" panose="02040503050406030204" pitchFamily="18" charset="0"/>
                              <a:ea typeface="Times New Roman" panose="02020603050405020304" pitchFamily="18" charset="0"/>
                              <a:cs typeface="Times New Roman" panose="02020603050405020304" pitchFamily="18" charset="0"/>
                            </a:rPr>
                            <m:t>1</m:t>
                          </m:r>
                        </m:sub>
                        <m:sup>
                          <m:r>
                            <a:rPr lang="ru-RU" sz="2400" i="1">
                              <a:effectLst/>
                              <a:latin typeface="Cambria Math" panose="02040503050406030204" pitchFamily="18" charset="0"/>
                              <a:ea typeface="Times New Roman" panose="02020603050405020304" pitchFamily="18" charset="0"/>
                              <a:cs typeface="Times New Roman" panose="02020603050405020304" pitchFamily="18" charset="0"/>
                            </a:rPr>
                            <m:t>𝑖</m:t>
                          </m:r>
                        </m:sup>
                        <m:e>
                          <m:sSub>
                            <m:sSubPr>
                              <m:ctrlPr>
                                <a:rPr lang="ru-RU"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ru-RU" sz="2400" i="1">
                                  <a:effectLst/>
                                  <a:latin typeface="Cambria Math" panose="02040503050406030204" pitchFamily="18" charset="0"/>
                                  <a:ea typeface="Times New Roman" panose="02020603050405020304" pitchFamily="18" charset="0"/>
                                  <a:cs typeface="Times New Roman" panose="02020603050405020304" pitchFamily="18" charset="0"/>
                                </a:rPr>
                                <m:t>𝐶</m:t>
                              </m:r>
                            </m:e>
                            <m:sub>
                              <m:r>
                                <a:rPr lang="ru-RU" sz="2400" i="1">
                                  <a:effectLst/>
                                  <a:latin typeface="Cambria Math" panose="02040503050406030204" pitchFamily="18" charset="0"/>
                                  <a:ea typeface="Times New Roman" panose="02020603050405020304" pitchFamily="18" charset="0"/>
                                  <a:cs typeface="Times New Roman" panose="02020603050405020304" pitchFamily="18" charset="0"/>
                                </a:rPr>
                                <m:t>𝑖</m:t>
                              </m:r>
                            </m:sub>
                          </m:sSub>
                          <m:r>
                            <a:rPr lang="ru-RU" sz="2400" i="1">
                              <a:effectLst/>
                              <a:latin typeface="Cambria Math" panose="02040503050406030204" pitchFamily="18" charset="0"/>
                              <a:ea typeface="Times New Roman" panose="02020603050405020304" pitchFamily="18" charset="0"/>
                              <a:cs typeface="Times New Roman" panose="02020603050405020304" pitchFamily="18" charset="0"/>
                            </a:rPr>
                            <m:t>∙</m:t>
                          </m:r>
                        </m:e>
                      </m:nary>
                      <m:sSubSup>
                        <m:sSubSupPr>
                          <m:ctrlPr>
                            <a:rPr lang="ru-RU"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ru-RU" sz="2400" i="1">
                              <a:effectLst/>
                              <a:latin typeface="Cambria Math" panose="02040503050406030204" pitchFamily="18" charset="0"/>
                              <a:ea typeface="Times New Roman" panose="02020603050405020304" pitchFamily="18" charset="0"/>
                              <a:cs typeface="Times New Roman" panose="02020603050405020304" pitchFamily="18" charset="0"/>
                            </a:rPr>
                            <m:t>𝑍</m:t>
                          </m:r>
                        </m:e>
                        <m:sub>
                          <m:r>
                            <a:rPr lang="ru-RU" sz="2400" i="1">
                              <a:effectLst/>
                              <a:latin typeface="Cambria Math" panose="02040503050406030204" pitchFamily="18" charset="0"/>
                              <a:ea typeface="Times New Roman" panose="02020603050405020304" pitchFamily="18" charset="0"/>
                              <a:cs typeface="Times New Roman" panose="02020603050405020304" pitchFamily="18" charset="0"/>
                            </a:rPr>
                            <m:t>𝑖</m:t>
                          </m:r>
                        </m:sub>
                        <m:sup>
                          <m:r>
                            <a:rPr lang="ru-RU" sz="2400" i="1">
                              <a:effectLst/>
                              <a:latin typeface="Cambria Math" panose="02040503050406030204" pitchFamily="18" charset="0"/>
                              <a:ea typeface="Times New Roman" panose="02020603050405020304" pitchFamily="18" charset="0"/>
                              <a:cs typeface="Times New Roman" panose="02020603050405020304" pitchFamily="18" charset="0"/>
                            </a:rPr>
                            <m:t>2</m:t>
                          </m:r>
                        </m:sup>
                      </m:sSubSup>
                    </m:oMath>
                  </m:oMathPara>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spcBef>
                    <a:spcPts val="0"/>
                  </a:spcBef>
                  <a:buNone/>
                </a:pP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мұнда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 м</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ен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Z</a:t>
                </a:r>
                <a:r>
                  <a:rPr lang="en-US"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 - белгілі ионның концентрациясы мен заряды.</a:t>
                </a:r>
              </a:p>
              <a:p>
                <a:pPr marL="0" indent="457200" algn="just">
                  <a:spcBef>
                    <a:spcPts val="0"/>
                  </a:spcBef>
                  <a:buNone/>
                </a:pP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Ерітіндінің иондық күші – өлшемсіз шама. Оның әртүрлі мәніне қарай активтік коэффициенті анықтауға болады.</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p:sp>
            <p:nvSpPr>
              <p:cNvPr id="3" name="Объект 2">
                <a:extLst>
                  <a:ext uri="{FF2B5EF4-FFF2-40B4-BE49-F238E27FC236}">
                    <a16:creationId xmlns:a16="http://schemas.microsoft.com/office/drawing/2014/main" id="{335E2E52-FA28-4251-91EF-8FBBF43F0177}"/>
                  </a:ext>
                </a:extLst>
              </p:cNvPr>
              <p:cNvSpPr>
                <a:spLocks noGrp="1" noRot="1" noChangeAspect="1" noMove="1" noResize="1" noEditPoints="1" noAdjustHandles="1" noChangeArrowheads="1" noChangeShapeType="1" noTextEdit="1"/>
              </p:cNvSpPr>
              <p:nvPr>
                <p:ph sz="quarter" idx="1"/>
              </p:nvPr>
            </p:nvSpPr>
            <p:spPr>
              <a:xfrm>
                <a:off x="457200" y="116632"/>
                <a:ext cx="8147248" cy="6357320"/>
              </a:xfrm>
              <a:blipFill>
                <a:blip r:embed="rId2"/>
                <a:stretch>
                  <a:fillRect l="-1123" t="-767" r="-1123" b="-1246"/>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3D1CCE72-8C32-4C2C-9C50-6B6B24B02A59}"/>
              </a:ext>
            </a:extLst>
          </p:cNvPr>
          <p:cNvSpPr>
            <a:spLocks noGrp="1"/>
          </p:cNvSpPr>
          <p:nvPr>
            <p:ph type="sldNum" sz="quarter" idx="15"/>
          </p:nvPr>
        </p:nvSpPr>
        <p:spPr/>
        <p:txBody>
          <a:bodyPr/>
          <a:lstStyle/>
          <a:p>
            <a:fld id="{D6F87789-79C0-4369-89FF-5E19A7612EE5}" type="slidenum">
              <a:rPr lang="ru-RU" smtClean="0"/>
              <a:pPr/>
              <a:t>13</a:t>
            </a:fld>
            <a:endParaRPr lang="ru-RU"/>
          </a:p>
        </p:txBody>
      </p:sp>
    </p:spTree>
    <p:extLst>
      <p:ext uri="{BB962C8B-B14F-4D97-AF65-F5344CB8AC3E}">
        <p14:creationId xmlns:p14="http://schemas.microsoft.com/office/powerpoint/2010/main" val="1837574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5" name="Объект 4">
                <a:extLst>
                  <a:ext uri="{FF2B5EF4-FFF2-40B4-BE49-F238E27FC236}">
                    <a16:creationId xmlns:a16="http://schemas.microsoft.com/office/drawing/2014/main" id="{F1A32112-EC07-4C5A-93A4-CB93F2D5AC75}"/>
                  </a:ext>
                </a:extLst>
              </p:cNvPr>
              <p:cNvGraphicFramePr>
                <a:graphicFrameLocks noGrp="1"/>
              </p:cNvGraphicFramePr>
              <p:nvPr>
                <p:ph sz="quarter" idx="1"/>
                <p:extLst>
                  <p:ext uri="{D42A27DB-BD31-4B8C-83A1-F6EECF244321}">
                    <p14:modId xmlns:p14="http://schemas.microsoft.com/office/powerpoint/2010/main" val="2001060175"/>
                  </p:ext>
                </p:extLst>
              </p:nvPr>
            </p:nvGraphicFramePr>
            <p:xfrm>
              <a:off x="539552" y="1298378"/>
              <a:ext cx="7589464" cy="4996605"/>
            </p:xfrm>
            <a:graphic>
              <a:graphicData uri="http://schemas.openxmlformats.org/drawingml/2006/table">
                <a:tbl>
                  <a:tblPr firstRow="1" firstCol="1" bandRow="1"/>
                  <a:tblGrid>
                    <a:gridCol w="3709326">
                      <a:extLst>
                        <a:ext uri="{9D8B030D-6E8A-4147-A177-3AD203B41FA5}">
                          <a16:colId xmlns:a16="http://schemas.microsoft.com/office/drawing/2014/main" val="825130895"/>
                        </a:ext>
                      </a:extLst>
                    </a:gridCol>
                    <a:gridCol w="3880138">
                      <a:extLst>
                        <a:ext uri="{9D8B030D-6E8A-4147-A177-3AD203B41FA5}">
                          <a16:colId xmlns:a16="http://schemas.microsoft.com/office/drawing/2014/main" val="317170606"/>
                        </a:ext>
                      </a:extLst>
                    </a:gridCol>
                  </a:tblGrid>
                  <a:tr h="1295566">
                    <a:tc>
                      <a:txBody>
                        <a:bodyPr/>
                        <a:lstStyle/>
                        <a:p>
                          <a:pPr algn="just">
                            <a:lnSpc>
                              <a:spcPct val="107000"/>
                            </a:lnSpc>
                            <a:spcAft>
                              <a:spcPts val="800"/>
                            </a:spcAft>
                          </a:pP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Бер. С(</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Al</a:t>
                          </a:r>
                          <a:r>
                            <a:rPr lang="ru-RU"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SO</a:t>
                          </a:r>
                          <a:r>
                            <a:rPr lang="ru-RU"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 = 0,02 </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моль/л</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Шешуі:</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Al</a:t>
                          </a:r>
                          <a:r>
                            <a:rPr lang="ru-RU"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SO</a:t>
                          </a:r>
                          <a:r>
                            <a:rPr lang="ru-RU"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 </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 2</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Al</a:t>
                          </a:r>
                          <a:r>
                            <a:rPr lang="ru-RU" sz="2000" baseline="30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 + 3</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SO</a:t>
                          </a:r>
                          <a:r>
                            <a:rPr lang="ru-RU"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ru-RU" sz="20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8242484"/>
                      </a:ext>
                    </a:extLst>
                  </a:tr>
                  <a:tr h="1295566">
                    <a:tc rowSpan="3">
                      <a:txBody>
                        <a:bodyPr/>
                        <a:lstStyle/>
                        <a:p>
                          <a:pPr algn="just">
                            <a:lnSpc>
                              <a:spcPct val="107000"/>
                            </a:lnSpc>
                            <a:spcAft>
                              <a:spcPts val="800"/>
                            </a:spcAft>
                          </a:pP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Т/к :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 -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С(</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Al</a:t>
                          </a:r>
                          <a:r>
                            <a:rPr lang="ru-RU" sz="2000" baseline="30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 = 2∙</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0,02 = 0,04М</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С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SO</a:t>
                          </a:r>
                          <a:r>
                            <a:rPr lang="ru-RU"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ru-RU" sz="20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 = 3∙</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0,02 = 0,06М</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4765368"/>
                      </a:ext>
                    </a:extLst>
                  </a:tr>
                  <a:tr h="1762535">
                    <a:tc vMerge="1">
                      <a:txBody>
                        <a:bodyPr/>
                        <a:lstStyle/>
                        <a:p>
                          <a:endParaRPr lang="ru-RU"/>
                        </a:p>
                      </a:txBody>
                      <a:tcPr/>
                    </a:tc>
                    <a:tc>
                      <a:txBody>
                        <a:bodyPr/>
                        <a:lstStyle/>
                        <a:p>
                          <a:pPr algn="ctr">
                            <a:lnSpc>
                              <a:spcPct val="107000"/>
                            </a:lnSpc>
                            <a:spcAft>
                              <a:spcPts val="800"/>
                            </a:spcAft>
                          </a:pPr>
                          <a14:m>
                            <m:oMathPara xmlns:m="http://schemas.openxmlformats.org/officeDocument/2006/math">
                              <m:oMathParaPr>
                                <m:jc m:val="centerGroup"/>
                              </m:oMathParaPr>
                              <m:oMath xmlns:m="http://schemas.openxmlformats.org/officeDocument/2006/math">
                                <m:r>
                                  <a:rPr lang="ru-RU" sz="2000" i="1">
                                    <a:effectLst/>
                                    <a:latin typeface="Cambria Math" panose="02040503050406030204" pitchFamily="18" charset="0"/>
                                    <a:ea typeface="Times New Roman" panose="02020603050405020304" pitchFamily="18" charset="0"/>
                                    <a:cs typeface="Times New Roman" panose="02020603050405020304" pitchFamily="18" charset="0"/>
                                  </a:rPr>
                                  <m:t>𝐼</m:t>
                                </m:r>
                                <m:r>
                                  <a:rPr lang="ru-RU" sz="2000" i="1">
                                    <a:effectLst/>
                                    <a:latin typeface="Cambria Math" panose="02040503050406030204" pitchFamily="18" charset="0"/>
                                    <a:ea typeface="Times New Roman" panose="02020603050405020304" pitchFamily="18" charset="0"/>
                                    <a:cs typeface="Times New Roman" panose="02020603050405020304" pitchFamily="18" charset="0"/>
                                  </a:rPr>
                                  <m:t>=</m:t>
                                </m:r>
                                <m:f>
                                  <m:fPr>
                                    <m:type m:val="skw"/>
                                    <m:ctrlPr>
                                      <a:rPr lang="ru-RU"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ru-RU" sz="20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ru-RU" sz="2000" i="1">
                                        <a:effectLst/>
                                        <a:latin typeface="Cambria Math" panose="02040503050406030204" pitchFamily="18" charset="0"/>
                                        <a:ea typeface="Times New Roman" panose="02020603050405020304" pitchFamily="18" charset="0"/>
                                        <a:cs typeface="Times New Roman" panose="02020603050405020304" pitchFamily="18" charset="0"/>
                                      </a:rPr>
                                      <m:t>2</m:t>
                                    </m:r>
                                  </m:den>
                                </m:f>
                                <m:nary>
                                  <m:naryPr>
                                    <m:chr m:val="∑"/>
                                    <m:ctrlPr>
                                      <a:rPr lang="ru-RU" sz="2000" i="1">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ru-RU" sz="2000" i="1">
                                        <a:effectLst/>
                                        <a:latin typeface="Cambria Math" panose="02040503050406030204" pitchFamily="18" charset="0"/>
                                        <a:ea typeface="Times New Roman" panose="02020603050405020304" pitchFamily="18" charset="0"/>
                                        <a:cs typeface="Times New Roman" panose="02020603050405020304" pitchFamily="18" charset="0"/>
                                      </a:rPr>
                                      <m:t>1</m:t>
                                    </m:r>
                                  </m:sub>
                                  <m:sup>
                                    <m:r>
                                      <a:rPr lang="ru-RU" sz="2000" i="1">
                                        <a:effectLst/>
                                        <a:latin typeface="Cambria Math" panose="02040503050406030204" pitchFamily="18" charset="0"/>
                                        <a:ea typeface="Times New Roman" panose="02020603050405020304" pitchFamily="18" charset="0"/>
                                        <a:cs typeface="Times New Roman" panose="02020603050405020304" pitchFamily="18" charset="0"/>
                                      </a:rPr>
                                      <m:t>𝑖</m:t>
                                    </m:r>
                                  </m:sup>
                                  <m:e>
                                    <m:sSub>
                                      <m:sSubPr>
                                        <m:ctrlPr>
                                          <a:rPr lang="ru-RU"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ru-RU" sz="2000" i="1">
                                            <a:effectLst/>
                                            <a:latin typeface="Cambria Math" panose="02040503050406030204" pitchFamily="18" charset="0"/>
                                            <a:ea typeface="Times New Roman" panose="02020603050405020304" pitchFamily="18" charset="0"/>
                                            <a:cs typeface="Times New Roman" panose="02020603050405020304" pitchFamily="18" charset="0"/>
                                          </a:rPr>
                                          <m:t>𝐶</m:t>
                                        </m:r>
                                      </m:e>
                                      <m:sub>
                                        <m:r>
                                          <a:rPr lang="ru-RU" sz="2000" i="1">
                                            <a:effectLst/>
                                            <a:latin typeface="Cambria Math" panose="02040503050406030204" pitchFamily="18" charset="0"/>
                                            <a:ea typeface="Times New Roman" panose="02020603050405020304" pitchFamily="18" charset="0"/>
                                            <a:cs typeface="Times New Roman" panose="02020603050405020304" pitchFamily="18" charset="0"/>
                                          </a:rPr>
                                          <m:t>𝑖</m:t>
                                        </m:r>
                                      </m:sub>
                                    </m:sSub>
                                    <m:r>
                                      <a:rPr lang="ru-RU" sz="2000" i="1">
                                        <a:effectLst/>
                                        <a:latin typeface="Cambria Math" panose="02040503050406030204" pitchFamily="18" charset="0"/>
                                        <a:ea typeface="Times New Roman" panose="02020603050405020304" pitchFamily="18" charset="0"/>
                                        <a:cs typeface="Times New Roman" panose="02020603050405020304" pitchFamily="18" charset="0"/>
                                      </a:rPr>
                                      <m:t>∙</m:t>
                                    </m:r>
                                  </m:e>
                                </m:nary>
                                <m:sSubSup>
                                  <m:sSubSupPr>
                                    <m:ctrlPr>
                                      <a:rPr lang="ru-RU" sz="20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ru-RU" sz="2000" i="1">
                                        <a:effectLst/>
                                        <a:latin typeface="Cambria Math" panose="02040503050406030204" pitchFamily="18" charset="0"/>
                                        <a:ea typeface="Times New Roman" panose="02020603050405020304" pitchFamily="18" charset="0"/>
                                        <a:cs typeface="Times New Roman" panose="02020603050405020304" pitchFamily="18" charset="0"/>
                                      </a:rPr>
                                      <m:t>𝑍</m:t>
                                    </m:r>
                                  </m:e>
                                  <m:sub>
                                    <m:r>
                                      <a:rPr lang="ru-RU" sz="2000" i="1">
                                        <a:effectLst/>
                                        <a:latin typeface="Cambria Math" panose="02040503050406030204" pitchFamily="18" charset="0"/>
                                        <a:ea typeface="Times New Roman" panose="02020603050405020304" pitchFamily="18" charset="0"/>
                                        <a:cs typeface="Times New Roman" panose="02020603050405020304" pitchFamily="18" charset="0"/>
                                      </a:rPr>
                                      <m:t>𝑖</m:t>
                                    </m:r>
                                  </m:sub>
                                  <m:sup>
                                    <m:r>
                                      <a:rPr lang="ru-RU" sz="2000" i="1">
                                        <a:effectLst/>
                                        <a:latin typeface="Cambria Math" panose="02040503050406030204" pitchFamily="18" charset="0"/>
                                        <a:ea typeface="Times New Roman" panose="02020603050405020304" pitchFamily="18" charset="0"/>
                                        <a:cs typeface="Times New Roman" panose="02020603050405020304" pitchFamily="18" charset="0"/>
                                      </a:rPr>
                                      <m:t>2</m:t>
                                    </m:r>
                                  </m:sup>
                                </m:sSubSup>
                              </m:oMath>
                            </m:oMathPara>
                          </a14:m>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3164155"/>
                      </a:ext>
                    </a:extLst>
                  </a:tr>
                  <a:tr h="513256">
                    <a:tc vMerge="1">
                      <a:txBody>
                        <a:bodyPr/>
                        <a:lstStyle/>
                        <a:p>
                          <a:endParaRPr lang="ru-RU"/>
                        </a:p>
                      </a:txBody>
                      <a:tcPr/>
                    </a:tc>
                    <a:tc>
                      <a:txBody>
                        <a:bodyPr/>
                        <a:lstStyle/>
                        <a:p>
                          <a:pPr>
                            <a:lnSpc>
                              <a:spcPct val="107000"/>
                            </a:lnSpc>
                            <a:spcAft>
                              <a:spcPts val="80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 = </a:t>
                          </a:r>
                          <a14:m>
                            <m:oMath xmlns:m="http://schemas.openxmlformats.org/officeDocument/2006/math">
                              <m:f>
                                <m:fPr>
                                  <m:type m:val="skw"/>
                                  <m:ctrlPr>
                                    <a:rPr lang="ru-RU"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ru-RU" sz="20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ru-RU" sz="2000" i="1">
                                      <a:effectLst/>
                                      <a:latin typeface="Cambria Math" panose="02040503050406030204" pitchFamily="18" charset="0"/>
                                      <a:ea typeface="Times New Roman" panose="02020603050405020304" pitchFamily="18" charset="0"/>
                                      <a:cs typeface="Times New Roman" panose="02020603050405020304" pitchFamily="18" charset="0"/>
                                    </a:rPr>
                                    <m:t>2</m:t>
                                  </m:r>
                                </m:den>
                              </m:f>
                              <m:r>
                                <a:rPr lang="ru-RU" sz="2000" i="1">
                                  <a:effectLst/>
                                  <a:latin typeface="Cambria Math" panose="02040503050406030204" pitchFamily="18" charset="0"/>
                                  <a:ea typeface="Times New Roman" panose="02020603050405020304" pitchFamily="18" charset="0"/>
                                  <a:cs typeface="Times New Roman" panose="02020603050405020304" pitchFamily="18" charset="0"/>
                                </a:rPr>
                                <m:t>  ( 0,04∙3</m:t>
                              </m:r>
                            </m:oMath>
                          </a14:m>
                          <a:r>
                            <a:rPr lang="en-US" sz="20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+ 0,06∙2</a:t>
                          </a:r>
                          <a:r>
                            <a:rPr lang="en-US" sz="20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 </a:t>
                          </a:r>
                          <a14:m>
                            <m:oMath xmlns:m="http://schemas.openxmlformats.org/officeDocument/2006/math">
                              <m:f>
                                <m:fPr>
                                  <m:type m:val="skw"/>
                                  <m:ctrlPr>
                                    <a:rPr lang="ru-RU"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ru-RU" sz="2000" i="1">
                                      <a:effectLst/>
                                      <a:latin typeface="Cambria Math" panose="02040503050406030204" pitchFamily="18" charset="0"/>
                                      <a:ea typeface="Times New Roman" panose="02020603050405020304" pitchFamily="18" charset="0"/>
                                      <a:cs typeface="Times New Roman" panose="02020603050405020304" pitchFamily="18" charset="0"/>
                                    </a:rPr>
                                    <m:t>0,6</m:t>
                                  </m:r>
                                </m:num>
                                <m:den>
                                  <m:r>
                                    <a:rPr lang="ru-RU" sz="2000" i="1">
                                      <a:effectLst/>
                                      <a:latin typeface="Cambria Math" panose="02040503050406030204" pitchFamily="18" charset="0"/>
                                      <a:ea typeface="Times New Roman" panose="02020603050405020304" pitchFamily="18" charset="0"/>
                                      <a:cs typeface="Times New Roman" panose="02020603050405020304" pitchFamily="18" charset="0"/>
                                    </a:rPr>
                                    <m:t>2</m:t>
                                  </m:r>
                                </m:den>
                              </m:f>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 0,3</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0119555"/>
                      </a:ext>
                    </a:extLst>
                  </a:tr>
                </a:tbl>
              </a:graphicData>
            </a:graphic>
          </p:graphicFrame>
        </mc:Choice>
        <mc:Fallback xmlns="">
          <p:graphicFrame>
            <p:nvGraphicFramePr>
              <p:cNvPr id="5" name="Объект 4">
                <a:extLst>
                  <a:ext uri="{FF2B5EF4-FFF2-40B4-BE49-F238E27FC236}">
                    <a16:creationId xmlns:a16="http://schemas.microsoft.com/office/drawing/2014/main" id="{F1A32112-EC07-4C5A-93A4-CB93F2D5AC75}"/>
                  </a:ext>
                </a:extLst>
              </p:cNvPr>
              <p:cNvGraphicFramePr>
                <a:graphicFrameLocks noGrp="1"/>
              </p:cNvGraphicFramePr>
              <p:nvPr>
                <p:ph sz="quarter" idx="1"/>
                <p:extLst>
                  <p:ext uri="{D42A27DB-BD31-4B8C-83A1-F6EECF244321}">
                    <p14:modId xmlns:p14="http://schemas.microsoft.com/office/powerpoint/2010/main" val="2001060175"/>
                  </p:ext>
                </p:extLst>
              </p:nvPr>
            </p:nvGraphicFramePr>
            <p:xfrm>
              <a:off x="539552" y="1298378"/>
              <a:ext cx="7589464" cy="4996605"/>
            </p:xfrm>
            <a:graphic>
              <a:graphicData uri="http://schemas.openxmlformats.org/drawingml/2006/table">
                <a:tbl>
                  <a:tblPr firstRow="1" firstCol="1" bandRow="1"/>
                  <a:tblGrid>
                    <a:gridCol w="3709326">
                      <a:extLst>
                        <a:ext uri="{9D8B030D-6E8A-4147-A177-3AD203B41FA5}">
                          <a16:colId xmlns:a16="http://schemas.microsoft.com/office/drawing/2014/main" val="825130895"/>
                        </a:ext>
                      </a:extLst>
                    </a:gridCol>
                    <a:gridCol w="3880138">
                      <a:extLst>
                        <a:ext uri="{9D8B030D-6E8A-4147-A177-3AD203B41FA5}">
                          <a16:colId xmlns:a16="http://schemas.microsoft.com/office/drawing/2014/main" val="317170606"/>
                        </a:ext>
                      </a:extLst>
                    </a:gridCol>
                  </a:tblGrid>
                  <a:tr h="1295566">
                    <a:tc>
                      <a:txBody>
                        <a:bodyPr/>
                        <a:lstStyle/>
                        <a:p>
                          <a:pPr algn="just">
                            <a:lnSpc>
                              <a:spcPct val="107000"/>
                            </a:lnSpc>
                            <a:spcAft>
                              <a:spcPts val="800"/>
                            </a:spcAft>
                          </a:pP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Бер. С(</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Al</a:t>
                          </a:r>
                          <a:r>
                            <a:rPr lang="ru-RU"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SO</a:t>
                          </a:r>
                          <a:r>
                            <a:rPr lang="ru-RU"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 = 0,02 </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моль/л</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Шешуі:</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Al</a:t>
                          </a:r>
                          <a:r>
                            <a:rPr lang="ru-RU"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SO</a:t>
                          </a:r>
                          <a:r>
                            <a:rPr lang="ru-RU"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 </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 2</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Al</a:t>
                          </a:r>
                          <a:r>
                            <a:rPr lang="ru-RU" sz="2000" baseline="30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 + 3</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SO</a:t>
                          </a:r>
                          <a:r>
                            <a:rPr lang="ru-RU"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ru-RU" sz="20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8242484"/>
                      </a:ext>
                    </a:extLst>
                  </a:tr>
                  <a:tr h="1295566">
                    <a:tc rowSpan="3">
                      <a:txBody>
                        <a:bodyPr/>
                        <a:lstStyle/>
                        <a:p>
                          <a:pPr algn="just">
                            <a:lnSpc>
                              <a:spcPct val="107000"/>
                            </a:lnSpc>
                            <a:spcAft>
                              <a:spcPts val="800"/>
                            </a:spcAft>
                          </a:pP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Т/к :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 -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С(</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Al</a:t>
                          </a:r>
                          <a:r>
                            <a:rPr lang="ru-RU" sz="2000" baseline="30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 = 2∙</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0,02 = 0,04М</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С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SO</a:t>
                          </a:r>
                          <a:r>
                            <a:rPr lang="ru-RU"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ru-RU" sz="20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 = 3∙</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0,02 = 0,06М</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4765368"/>
                      </a:ext>
                    </a:extLst>
                  </a:tr>
                  <a:tr h="1762535">
                    <a:tc vMerge="1">
                      <a:txBody>
                        <a:bodyPr/>
                        <a:lstStyle/>
                        <a:p>
                          <a:endParaRPr lang="ru-RU"/>
                        </a:p>
                      </a:txBody>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95761" t="-151557" r="-314" b="-61938"/>
                          </a:stretch>
                        </a:blipFill>
                      </a:tcPr>
                    </a:tc>
                    <a:extLst>
                      <a:ext uri="{0D108BD9-81ED-4DB2-BD59-A6C34878D82A}">
                        <a16:rowId xmlns:a16="http://schemas.microsoft.com/office/drawing/2014/main" val="2923164155"/>
                      </a:ext>
                    </a:extLst>
                  </a:tr>
                  <a:tr h="642938">
                    <a:tc vMerge="1">
                      <a:txBody>
                        <a:bodyPr/>
                        <a:lstStyle/>
                        <a:p>
                          <a:endParaRPr lang="ru-RU"/>
                        </a:p>
                      </a:txBody>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95761" t="-685849" r="-314" b="-68868"/>
                          </a:stretch>
                        </a:blipFill>
                      </a:tcPr>
                    </a:tc>
                    <a:extLst>
                      <a:ext uri="{0D108BD9-81ED-4DB2-BD59-A6C34878D82A}">
                        <a16:rowId xmlns:a16="http://schemas.microsoft.com/office/drawing/2014/main" val="3280119555"/>
                      </a:ext>
                    </a:extLst>
                  </a:tr>
                </a:tbl>
              </a:graphicData>
            </a:graphic>
          </p:graphicFrame>
        </mc:Fallback>
      </mc:AlternateContent>
      <p:sp>
        <p:nvSpPr>
          <p:cNvPr id="4" name="Номер слайда 3">
            <a:extLst>
              <a:ext uri="{FF2B5EF4-FFF2-40B4-BE49-F238E27FC236}">
                <a16:creationId xmlns:a16="http://schemas.microsoft.com/office/drawing/2014/main" id="{7301F98C-FD45-4459-9DBF-AEF938C21B8A}"/>
              </a:ext>
            </a:extLst>
          </p:cNvPr>
          <p:cNvSpPr>
            <a:spLocks noGrp="1"/>
          </p:cNvSpPr>
          <p:nvPr>
            <p:ph type="sldNum" sz="quarter" idx="15"/>
          </p:nvPr>
        </p:nvSpPr>
        <p:spPr/>
        <p:txBody>
          <a:bodyPr/>
          <a:lstStyle/>
          <a:p>
            <a:fld id="{D6F87789-79C0-4369-89FF-5E19A7612EE5}" type="slidenum">
              <a:rPr lang="ru-RU" smtClean="0"/>
              <a:pPr/>
              <a:t>14</a:t>
            </a:fld>
            <a:endParaRPr lang="ru-RU"/>
          </a:p>
        </p:txBody>
      </p:sp>
      <p:sp>
        <p:nvSpPr>
          <p:cNvPr id="8" name="TextBox 7">
            <a:extLst>
              <a:ext uri="{FF2B5EF4-FFF2-40B4-BE49-F238E27FC236}">
                <a16:creationId xmlns:a16="http://schemas.microsoft.com/office/drawing/2014/main" id="{2C3B9531-0244-45BB-8F81-00F440ACA477}"/>
              </a:ext>
            </a:extLst>
          </p:cNvPr>
          <p:cNvSpPr txBox="1"/>
          <p:nvPr/>
        </p:nvSpPr>
        <p:spPr>
          <a:xfrm>
            <a:off x="827584" y="836713"/>
            <a:ext cx="6030416" cy="461665"/>
          </a:xfrm>
          <a:prstGeom prst="rect">
            <a:avLst/>
          </a:prstGeom>
          <a:noFill/>
        </p:spPr>
        <p:txBody>
          <a:bodyPr wrap="square">
            <a:spAutoFit/>
          </a:bodyPr>
          <a:lstStyle/>
          <a:p>
            <a:pPr marL="0" marR="0" lvl="0" indent="342900" algn="just" defTabSz="914400" rtl="0" eaLnBrk="0" fontAlgn="base" latinLnBrk="0" hangingPunct="0">
              <a:lnSpc>
                <a:spcPct val="100000"/>
              </a:lnSpc>
              <a:spcBef>
                <a:spcPct val="0"/>
              </a:spcBef>
              <a:spcAft>
                <a:spcPct val="0"/>
              </a:spcAft>
              <a:buClrTx/>
              <a:buSzTx/>
              <a:buFontTx/>
              <a:buNone/>
              <a:tabLst/>
              <a:defRPr/>
            </a:pPr>
            <a:r>
              <a:rPr kumimoji="0" lang="kk-KZ" altLang="ru-RU"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Мысалы:</a:t>
            </a:r>
            <a:endParaRPr kumimoji="0" lang="kk-KZ" altLang="ru-RU"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8078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F20E88B-036F-418D-9260-0F9AEE195791}"/>
              </a:ext>
            </a:extLst>
          </p:cNvPr>
          <p:cNvSpPr>
            <a:spLocks noGrp="1"/>
          </p:cNvSpPr>
          <p:nvPr>
            <p:ph sz="quarter" idx="1"/>
          </p:nvPr>
        </p:nvSpPr>
        <p:spPr>
          <a:xfrm>
            <a:off x="457200" y="620688"/>
            <a:ext cx="7671816" cy="5853264"/>
          </a:xfrm>
        </p:spPr>
        <p:txBody>
          <a:bodyPr/>
          <a:lstStyle/>
          <a:p>
            <a:endParaRPr lang="ru-RU" dirty="0"/>
          </a:p>
          <a:p>
            <a:endParaRPr lang="ru-RU" dirty="0"/>
          </a:p>
        </p:txBody>
      </p:sp>
      <p:sp>
        <p:nvSpPr>
          <p:cNvPr id="4" name="Номер слайда 3">
            <a:extLst>
              <a:ext uri="{FF2B5EF4-FFF2-40B4-BE49-F238E27FC236}">
                <a16:creationId xmlns:a16="http://schemas.microsoft.com/office/drawing/2014/main" id="{C1D776A1-866C-47C6-9D1D-865341254805}"/>
              </a:ext>
            </a:extLst>
          </p:cNvPr>
          <p:cNvSpPr>
            <a:spLocks noGrp="1"/>
          </p:cNvSpPr>
          <p:nvPr>
            <p:ph type="sldNum" sz="quarter" idx="15"/>
          </p:nvPr>
        </p:nvSpPr>
        <p:spPr/>
        <p:txBody>
          <a:bodyPr/>
          <a:lstStyle/>
          <a:p>
            <a:fld id="{D6F87789-79C0-4369-89FF-5E19A7612EE5}" type="slidenum">
              <a:rPr lang="ru-RU" smtClean="0"/>
              <a:pPr/>
              <a:t>15</a:t>
            </a:fld>
            <a:endParaRPr lang="ru-RU"/>
          </a:p>
        </p:txBody>
      </p:sp>
      <p:sp>
        <p:nvSpPr>
          <p:cNvPr id="9" name="Rectangle 5">
            <a:extLst>
              <a:ext uri="{FF2B5EF4-FFF2-40B4-BE49-F238E27FC236}">
                <a16:creationId xmlns:a16="http://schemas.microsoft.com/office/drawing/2014/main" id="{CE9C0771-76AF-4A39-988D-8F014F99FA99}"/>
              </a:ext>
            </a:extLst>
          </p:cNvPr>
          <p:cNvSpPr>
            <a:spLocks noChangeArrowheads="1"/>
          </p:cNvSpPr>
          <p:nvPr/>
        </p:nvSpPr>
        <p:spPr bwMode="auto">
          <a:xfrm flipV="1">
            <a:off x="9580367" y="-5"/>
            <a:ext cx="459897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10" name="Объект 9">
            <a:extLst>
              <a:ext uri="{FF2B5EF4-FFF2-40B4-BE49-F238E27FC236}">
                <a16:creationId xmlns:a16="http://schemas.microsoft.com/office/drawing/2014/main" id="{005D12CF-05E0-4355-A088-588564628D14}"/>
              </a:ext>
            </a:extLst>
          </p:cNvPr>
          <p:cNvGraphicFramePr>
            <a:graphicFrameLocks noChangeAspect="1"/>
          </p:cNvGraphicFramePr>
          <p:nvPr>
            <p:extLst>
              <p:ext uri="{D42A27DB-BD31-4B8C-83A1-F6EECF244321}">
                <p14:modId xmlns:p14="http://schemas.microsoft.com/office/powerpoint/2010/main" val="1977251363"/>
              </p:ext>
            </p:extLst>
          </p:nvPr>
        </p:nvGraphicFramePr>
        <p:xfrm>
          <a:off x="2267743" y="2068914"/>
          <a:ext cx="4320481" cy="1072054"/>
        </p:xfrm>
        <a:graphic>
          <a:graphicData uri="http://schemas.openxmlformats.org/presentationml/2006/ole">
            <mc:AlternateContent xmlns:mc="http://schemas.openxmlformats.org/markup-compatibility/2006">
              <mc:Choice xmlns:v="urn:schemas-microsoft-com:vml" Requires="v">
                <p:oleObj spid="_x0000_s4116" r:id="rId3" imgW="1295400" imgH="457200" progId="Equation.3">
                  <p:embed/>
                </p:oleObj>
              </mc:Choice>
              <mc:Fallback>
                <p:oleObj r:id="rId3" imgW="1295400" imgH="4572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7743" y="2068914"/>
                        <a:ext cx="4320481" cy="1072054"/>
                      </a:xfrm>
                      <a:prstGeom prst="rect">
                        <a:avLst/>
                      </a:prstGeom>
                      <a:noFill/>
                    </p:spPr>
                  </p:pic>
                </p:oleObj>
              </mc:Fallback>
            </mc:AlternateContent>
          </a:graphicData>
        </a:graphic>
      </p:graphicFrame>
      <p:sp>
        <p:nvSpPr>
          <p:cNvPr id="12" name="TextBox 11">
            <a:extLst>
              <a:ext uri="{FF2B5EF4-FFF2-40B4-BE49-F238E27FC236}">
                <a16:creationId xmlns:a16="http://schemas.microsoft.com/office/drawing/2014/main" id="{9769812A-BFC9-4F09-A358-BB9CBF5BDF1C}"/>
              </a:ext>
            </a:extLst>
          </p:cNvPr>
          <p:cNvSpPr txBox="1"/>
          <p:nvPr/>
        </p:nvSpPr>
        <p:spPr>
          <a:xfrm>
            <a:off x="1014984" y="810493"/>
            <a:ext cx="7114032" cy="1258421"/>
          </a:xfrm>
          <a:prstGeom prst="rect">
            <a:avLst/>
          </a:prstGeom>
          <a:noFill/>
        </p:spPr>
        <p:txBody>
          <a:bodyPr wrap="square">
            <a:spAutoFit/>
          </a:bodyPr>
          <a:lstStyle/>
          <a:p>
            <a:pPr indent="342900" algn="just">
              <a:lnSpc>
                <a:spcPct val="107000"/>
              </a:lnSpc>
              <a:spcAft>
                <a:spcPts val="800"/>
              </a:spcAft>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Ерітіндінің иондық күші мен активтік коэффициенті арасындағы жалпы математикалық байланысты 1923 жылы Дебай мен Хюккель тапқан:</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CFD51381-02C9-42FC-8C1C-7EA95A41CEB6}"/>
              </a:ext>
            </a:extLst>
          </p:cNvPr>
          <p:cNvSpPr txBox="1"/>
          <p:nvPr/>
        </p:nvSpPr>
        <p:spPr>
          <a:xfrm>
            <a:off x="1014984" y="3717033"/>
            <a:ext cx="7517456" cy="2051972"/>
          </a:xfrm>
          <a:prstGeom prst="rect">
            <a:avLst/>
          </a:prstGeom>
          <a:noFill/>
        </p:spPr>
        <p:txBody>
          <a:bodyPr wrap="square">
            <a:spAutoFit/>
          </a:bodyPr>
          <a:lstStyle/>
          <a:p>
            <a:pPr indent="450215" algn="just">
              <a:lnSpc>
                <a:spcPct val="107000"/>
              </a:lnSpc>
              <a:spcAft>
                <a:spcPts val="800"/>
              </a:spcAft>
            </a:pP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Мұндағы, А және В – температура мен диэлектрикалық өткізгіштікке тәуелді константалар, 	а – иондардың ең кіші арақашықтығы. Тұрақты сан мәндерін өрнектей отырып активтік коэффициентті төмендегі кестедегі теңдеулер арқылы анықтай аламыз. Ерітіндінің иондық күшінің мәніне байланысты </a:t>
            </a:r>
            <a:r>
              <a:rPr lang="kk-KZ" sz="2000" dirty="0">
                <a:latin typeface="Times New Roman" panose="02020603050405020304" pitchFamily="18" charset="0"/>
                <a:ea typeface="Times New Roman" panose="02020603050405020304" pitchFamily="18" charset="0"/>
                <a:cs typeface="Times New Roman" panose="02020603050405020304" pitchFamily="18" charset="0"/>
              </a:rPr>
              <a:t>жоғарыдағы</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 тәуелділік әртүрлі болып беріледі.</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2302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3ED5C4E-A858-4DB1-BD36-8D936E2017BD}"/>
              </a:ext>
            </a:extLst>
          </p:cNvPr>
          <p:cNvSpPr>
            <a:spLocks noGrp="1"/>
          </p:cNvSpPr>
          <p:nvPr>
            <p:ph type="title"/>
          </p:nvPr>
        </p:nvSpPr>
        <p:spPr>
          <a:xfrm>
            <a:off x="457200" y="274638"/>
            <a:ext cx="7571184" cy="1066130"/>
          </a:xfrm>
        </p:spPr>
        <p:txBody>
          <a:bodyPr>
            <a:normAutofit/>
          </a:bodyPr>
          <a:lstStyle/>
          <a:p>
            <a:pPr>
              <a:lnSpc>
                <a:spcPct val="107000"/>
              </a:lnSpc>
              <a:spcAft>
                <a:spcPts val="800"/>
              </a:spcAft>
            </a:pPr>
            <a:r>
              <a:rPr lang="kk-KZ" sz="1800" b="1" dirty="0">
                <a:effectLst/>
                <a:latin typeface="Times New Roman" panose="02020603050405020304" pitchFamily="18" charset="0"/>
                <a:ea typeface="Times New Roman" panose="02020603050405020304" pitchFamily="18" charset="0"/>
                <a:cs typeface="Times New Roman" panose="02020603050405020304" pitchFamily="18" charset="0"/>
              </a:rPr>
              <a:t>Ерітінділердің иондық күшіне байланысты жеке иондардың активтік коэффициенттерін есептеуге қолданылатын теңдеулер</a:t>
            </a:r>
            <a:br>
              <a:rPr lang="ru-RU" sz="1800" dirty="0">
                <a:effectLst/>
                <a:latin typeface="Times New Roman" panose="02020603050405020304" pitchFamily="18" charset="0"/>
                <a:ea typeface="Calibri" panose="020F0502020204030204" pitchFamily="34"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pic>
        <p:nvPicPr>
          <p:cNvPr id="10" name="Объект 9">
            <a:extLst>
              <a:ext uri="{FF2B5EF4-FFF2-40B4-BE49-F238E27FC236}">
                <a16:creationId xmlns:a16="http://schemas.microsoft.com/office/drawing/2014/main" id="{60108F9B-6238-4E1B-A3C8-E60922525B7B}"/>
              </a:ext>
            </a:extLst>
          </p:cNvPr>
          <p:cNvPicPr>
            <a:picLocks noGrp="1" noChangeAspect="1"/>
          </p:cNvPicPr>
          <p:nvPr>
            <p:ph sz="quarter" idx="1"/>
          </p:nvPr>
        </p:nvPicPr>
        <p:blipFill>
          <a:blip r:embed="rId2"/>
          <a:stretch>
            <a:fillRect/>
          </a:stretch>
        </p:blipFill>
        <p:spPr>
          <a:xfrm>
            <a:off x="745232" y="1424723"/>
            <a:ext cx="7571184" cy="5130514"/>
          </a:xfrm>
          <a:prstGeom prst="rect">
            <a:avLst/>
          </a:prstGeom>
        </p:spPr>
      </p:pic>
      <p:sp>
        <p:nvSpPr>
          <p:cNvPr id="4" name="Номер слайда 3">
            <a:extLst>
              <a:ext uri="{FF2B5EF4-FFF2-40B4-BE49-F238E27FC236}">
                <a16:creationId xmlns:a16="http://schemas.microsoft.com/office/drawing/2014/main" id="{4E2A7F77-4338-4FBF-916C-D52D4A34A13A}"/>
              </a:ext>
            </a:extLst>
          </p:cNvPr>
          <p:cNvSpPr>
            <a:spLocks noGrp="1"/>
          </p:cNvSpPr>
          <p:nvPr>
            <p:ph type="sldNum" sz="quarter" idx="15"/>
          </p:nvPr>
        </p:nvSpPr>
        <p:spPr/>
        <p:txBody>
          <a:bodyPr/>
          <a:lstStyle/>
          <a:p>
            <a:fld id="{D6F87789-79C0-4369-89FF-5E19A7612EE5}" type="slidenum">
              <a:rPr lang="ru-RU" smtClean="0"/>
              <a:pPr/>
              <a:t>16</a:t>
            </a:fld>
            <a:endParaRPr lang="ru-RU"/>
          </a:p>
        </p:txBody>
      </p:sp>
    </p:spTree>
    <p:extLst>
      <p:ext uri="{BB962C8B-B14F-4D97-AF65-F5344CB8AC3E}">
        <p14:creationId xmlns:p14="http://schemas.microsoft.com/office/powerpoint/2010/main" val="1376316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581181-1619-406E-B429-C190AD653C8D}"/>
              </a:ext>
            </a:extLst>
          </p:cNvPr>
          <p:cNvSpPr>
            <a:spLocks noGrp="1"/>
          </p:cNvSpPr>
          <p:nvPr>
            <p:ph type="title"/>
          </p:nvPr>
        </p:nvSpPr>
        <p:spPr>
          <a:xfrm>
            <a:off x="457200" y="274638"/>
            <a:ext cx="7467600" cy="490066"/>
          </a:xfrm>
        </p:spPr>
        <p:txBody>
          <a:bodyPr>
            <a:normAutofit/>
          </a:bodyPr>
          <a:lstStyle/>
          <a:p>
            <a:r>
              <a:rPr lang="ru-RU" sz="2400" dirty="0" err="1"/>
              <a:t>Мысалы</a:t>
            </a:r>
            <a:endParaRPr lang="ru-RU" sz="2400" dirty="0"/>
          </a:p>
        </p:txBody>
      </p:sp>
      <p:pic>
        <p:nvPicPr>
          <p:cNvPr id="5" name="Объект 4">
            <a:extLst>
              <a:ext uri="{FF2B5EF4-FFF2-40B4-BE49-F238E27FC236}">
                <a16:creationId xmlns:a16="http://schemas.microsoft.com/office/drawing/2014/main" id="{B17CB359-6763-48A7-B619-6B9CA8A601C5}"/>
              </a:ext>
            </a:extLst>
          </p:cNvPr>
          <p:cNvPicPr>
            <a:picLocks noGrp="1" noChangeAspect="1"/>
          </p:cNvPicPr>
          <p:nvPr>
            <p:ph sz="quarter" idx="1"/>
          </p:nvPr>
        </p:nvPicPr>
        <p:blipFill>
          <a:blip r:embed="rId2"/>
          <a:stretch>
            <a:fillRect/>
          </a:stretch>
        </p:blipFill>
        <p:spPr>
          <a:xfrm>
            <a:off x="405384" y="836712"/>
            <a:ext cx="8055048" cy="5746650"/>
          </a:xfrm>
          <a:prstGeom prst="rect">
            <a:avLst/>
          </a:prstGeom>
        </p:spPr>
      </p:pic>
      <p:sp>
        <p:nvSpPr>
          <p:cNvPr id="4" name="Номер слайда 3">
            <a:extLst>
              <a:ext uri="{FF2B5EF4-FFF2-40B4-BE49-F238E27FC236}">
                <a16:creationId xmlns:a16="http://schemas.microsoft.com/office/drawing/2014/main" id="{78E2CDBF-8B13-4039-A388-67F3599AC548}"/>
              </a:ext>
            </a:extLst>
          </p:cNvPr>
          <p:cNvSpPr>
            <a:spLocks noGrp="1"/>
          </p:cNvSpPr>
          <p:nvPr>
            <p:ph type="sldNum" sz="quarter" idx="15"/>
          </p:nvPr>
        </p:nvSpPr>
        <p:spPr/>
        <p:txBody>
          <a:bodyPr/>
          <a:lstStyle/>
          <a:p>
            <a:fld id="{D6F87789-79C0-4369-89FF-5E19A7612EE5}" type="slidenum">
              <a:rPr lang="ru-RU" smtClean="0"/>
              <a:pPr/>
              <a:t>17</a:t>
            </a:fld>
            <a:endParaRPr lang="ru-RU"/>
          </a:p>
        </p:txBody>
      </p:sp>
    </p:spTree>
    <p:extLst>
      <p:ext uri="{BB962C8B-B14F-4D97-AF65-F5344CB8AC3E}">
        <p14:creationId xmlns:p14="http://schemas.microsoft.com/office/powerpoint/2010/main" val="3262209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5">
            <a:extLst>
              <a:ext uri="{FF2B5EF4-FFF2-40B4-BE49-F238E27FC236}">
                <a16:creationId xmlns:a16="http://schemas.microsoft.com/office/drawing/2014/main" id="{FC46E553-6578-460F-8266-E2426952F0A7}"/>
              </a:ext>
            </a:extLst>
          </p:cNvPr>
          <p:cNvPicPr>
            <a:picLocks noGrp="1" noChangeAspect="1"/>
          </p:cNvPicPr>
          <p:nvPr>
            <p:ph sz="quarter" idx="1"/>
          </p:nvPr>
        </p:nvPicPr>
        <p:blipFill>
          <a:blip r:embed="rId2"/>
          <a:stretch>
            <a:fillRect/>
          </a:stretch>
        </p:blipFill>
        <p:spPr>
          <a:xfrm>
            <a:off x="405384" y="404664"/>
            <a:ext cx="8199064" cy="6264696"/>
          </a:xfrm>
        </p:spPr>
      </p:pic>
      <p:sp>
        <p:nvSpPr>
          <p:cNvPr id="4" name="Номер слайда 3">
            <a:extLst>
              <a:ext uri="{FF2B5EF4-FFF2-40B4-BE49-F238E27FC236}">
                <a16:creationId xmlns:a16="http://schemas.microsoft.com/office/drawing/2014/main" id="{D820833F-097F-4049-8E60-514B4D0D1A95}"/>
              </a:ext>
            </a:extLst>
          </p:cNvPr>
          <p:cNvSpPr>
            <a:spLocks noGrp="1"/>
          </p:cNvSpPr>
          <p:nvPr>
            <p:ph type="sldNum" sz="quarter" idx="15"/>
          </p:nvPr>
        </p:nvSpPr>
        <p:spPr/>
        <p:txBody>
          <a:bodyPr/>
          <a:lstStyle/>
          <a:p>
            <a:fld id="{D6F87789-79C0-4369-89FF-5E19A7612EE5}" type="slidenum">
              <a:rPr lang="ru-RU" smtClean="0"/>
              <a:pPr/>
              <a:t>18</a:t>
            </a:fld>
            <a:endParaRPr lang="ru-RU"/>
          </a:p>
        </p:txBody>
      </p:sp>
    </p:spTree>
    <p:extLst>
      <p:ext uri="{BB962C8B-B14F-4D97-AF65-F5344CB8AC3E}">
        <p14:creationId xmlns:p14="http://schemas.microsoft.com/office/powerpoint/2010/main" val="1449376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Объект 2">
                <a:extLst>
                  <a:ext uri="{FF2B5EF4-FFF2-40B4-BE49-F238E27FC236}">
                    <a16:creationId xmlns:a16="http://schemas.microsoft.com/office/drawing/2014/main" id="{EB1E6F02-0B8C-4C48-84C1-9A3F53B9B19C}"/>
                  </a:ext>
                </a:extLst>
              </p:cNvPr>
              <p:cNvSpPr>
                <a:spLocks noGrp="1"/>
              </p:cNvSpPr>
              <p:nvPr>
                <p:ph sz="quarter" idx="1"/>
              </p:nvPr>
            </p:nvSpPr>
            <p:spPr>
              <a:xfrm>
                <a:off x="436586" y="332656"/>
                <a:ext cx="8023845" cy="5939224"/>
              </a:xfrm>
            </p:spPr>
            <p:txBody>
              <a:bodyPr>
                <a:normAutofit/>
              </a:bodyPr>
              <a:lstStyle/>
              <a:p>
                <a:pPr marL="0"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Термодинамикалық тепе-теңдік константасы реальды жүйедегі константаны есептеу үшін қолданылады, ол қосылыстардың табиғатына, температураға, еріткішке (егер реакция ерітінділерде орындалса) және қысымға (егер реакция газ фазаларында орындалса) тәуелді, оның мәні тұрақты, анықтамалық кестеден  аламыз.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Бұл теңдеу термодинамикалық және концентрациялық тепе-теңдік константалар арасындағы байланысты көрсетеді. Активтік коэффициенттерді (f) тәжірибеден және есептеу жолымен анықтауға болады.</a:t>
                </a:r>
              </a:p>
              <a:p>
                <a:pPr indent="0" algn="just">
                  <a:lnSpc>
                    <a:spcPct val="107000"/>
                  </a:lnSpc>
                  <a:spcAft>
                    <a:spcPts val="800"/>
                  </a:spcAft>
                  <a:buNone/>
                </a:pPr>
                <a14:m>
                  <m:oMathPara xmlns:m="http://schemas.openxmlformats.org/officeDocument/2006/math">
                    <m:oMathParaPr>
                      <m:jc m:val="centerGroup"/>
                    </m:oMathParaPr>
                    <m:oMath xmlns:m="http://schemas.openxmlformats.org/officeDocument/2006/math">
                      <m:sSup>
                        <m:sSupPr>
                          <m:ctrlPr>
                            <a:rPr lang="ru-RU" sz="2400" i="1" smtClean="0">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𝐾</m:t>
                          </m:r>
                        </m:e>
                        <m:sup>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с</m:t>
                          </m:r>
                        </m:sup>
                      </m:sSup>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ru-RU"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sSup>
                            <m:sSupPr>
                              <m:ctrlPr>
                                <a:rPr lang="ru-RU"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𝐾</m:t>
                              </m:r>
                            </m:e>
                            <m:sup>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0</m:t>
                              </m:r>
                            </m:sup>
                          </m:sSup>
                        </m:num>
                        <m:den>
                          <m:sSubSup>
                            <m:sSubSupPr>
                              <m:ctrlPr>
                                <a:rPr lang="ru-RU"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𝐶</m:t>
                              </m:r>
                            </m:sub>
                            <m:sup>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𝑐</m:t>
                              </m:r>
                            </m:sup>
                          </m:sSubSup>
                          <m:sSubSup>
                            <m:sSubSupPr>
                              <m:ctrlPr>
                                <a:rPr lang="ru-RU"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𝐷</m:t>
                              </m:r>
                            </m:sub>
                            <m:sup>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𝑑</m:t>
                              </m:r>
                            </m:sup>
                          </m:sSubSup>
                        </m:den>
                      </m:f>
                    </m:oMath>
                  </m:oMathPara>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342900" algn="just">
                  <a:lnSpc>
                    <a:spcPct val="107000"/>
                  </a:lnSpc>
                  <a:spcAft>
                    <a:spcPts val="800"/>
                  </a:spcAft>
                </a:pPr>
                <a:endParaRPr lang="kk-KZ" dirty="0">
                  <a:latin typeface="Times New Roman" panose="02020603050405020304" pitchFamily="18" charset="0"/>
                  <a:ea typeface="Calibri" panose="020F0502020204030204" pitchFamily="34" charset="0"/>
                  <a:cs typeface="Times New Roman" panose="02020603050405020304" pitchFamily="18" charset="0"/>
                </a:endParaRPr>
              </a:p>
              <a:p>
                <a:pPr indent="342900" algn="just">
                  <a:lnSpc>
                    <a:spcPct val="107000"/>
                  </a:lnSpc>
                  <a:spcAft>
                    <a:spcPts val="80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p:sp>
            <p:nvSpPr>
              <p:cNvPr id="3" name="Объект 2">
                <a:extLst>
                  <a:ext uri="{FF2B5EF4-FFF2-40B4-BE49-F238E27FC236}">
                    <a16:creationId xmlns:a16="http://schemas.microsoft.com/office/drawing/2014/main" id="{EB1E6F02-0B8C-4C48-84C1-9A3F53B9B19C}"/>
                  </a:ext>
                </a:extLst>
              </p:cNvPr>
              <p:cNvSpPr>
                <a:spLocks noGrp="1" noRot="1" noChangeAspect="1" noMove="1" noResize="1" noEditPoints="1" noAdjustHandles="1" noChangeArrowheads="1" noChangeShapeType="1" noTextEdit="1"/>
              </p:cNvSpPr>
              <p:nvPr>
                <p:ph sz="quarter" idx="1"/>
              </p:nvPr>
            </p:nvSpPr>
            <p:spPr>
              <a:xfrm>
                <a:off x="436586" y="332656"/>
                <a:ext cx="8023845" cy="5939224"/>
              </a:xfrm>
              <a:blipFill>
                <a:blip r:embed="rId2"/>
                <a:stretch>
                  <a:fillRect l="-1216" t="-821" r="-1140"/>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639EBAB5-E5A2-421E-8B28-28521C33A08E}"/>
              </a:ext>
            </a:extLst>
          </p:cNvPr>
          <p:cNvSpPr>
            <a:spLocks noGrp="1"/>
          </p:cNvSpPr>
          <p:nvPr>
            <p:ph type="sldNum" sz="quarter" idx="15"/>
          </p:nvPr>
        </p:nvSpPr>
        <p:spPr/>
        <p:txBody>
          <a:bodyPr/>
          <a:lstStyle/>
          <a:p>
            <a:fld id="{D6F87789-79C0-4369-89FF-5E19A7612EE5}" type="slidenum">
              <a:rPr lang="ru-RU" smtClean="0"/>
              <a:pPr/>
              <a:t>19</a:t>
            </a:fld>
            <a:endParaRPr lang="ru-RU"/>
          </a:p>
        </p:txBody>
      </p:sp>
    </p:spTree>
    <p:extLst>
      <p:ext uri="{BB962C8B-B14F-4D97-AF65-F5344CB8AC3E}">
        <p14:creationId xmlns:p14="http://schemas.microsoft.com/office/powerpoint/2010/main" val="654957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55D471F-978A-4736-84E1-B76FBAB6870B}"/>
              </a:ext>
            </a:extLst>
          </p:cNvPr>
          <p:cNvSpPr>
            <a:spLocks noGrp="1"/>
          </p:cNvSpPr>
          <p:nvPr>
            <p:ph sz="quarter" idx="1"/>
          </p:nvPr>
        </p:nvSpPr>
        <p:spPr>
          <a:xfrm>
            <a:off x="457200" y="332656"/>
            <a:ext cx="8003232" cy="6141296"/>
          </a:xfrm>
        </p:spPr>
        <p:txBody>
          <a:bodyPr>
            <a:normAutofit fontScale="92500" lnSpcReduction="20000"/>
          </a:bodyPr>
          <a:lstStyle/>
          <a:p>
            <a:pPr indent="342900" algn="just">
              <a:lnSpc>
                <a:spcPct val="107000"/>
              </a:lnSpc>
              <a:spcAft>
                <a:spcPts val="800"/>
              </a:spcAft>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Кез-келген талдау толыққанды өту үшін таңдап алынған аналитикалық реакциялардың орындалу жағдайлары (рН, t, C) дұрыс анықталуы тиіс.  Қолданылатын әдістемелердің негізгі сипаттамалары (талғампаздық, дұрыстық, сезгіштік, анықтау шегі, селективтілік) аталып өткен реакцияның орындалу жағдайларына тәуелді. Сол себепті химиялық талдауда процесс жүру үшін алдын-ала есептеулер жүргізіледі. Аналитикалық химияда көптеген есептеулер химиялық тепе-теңдіктер арқылы орындалады. Химиялық реакциялар гомогенді және гетерогенді жүйелерде өтеді.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342900" algn="just">
              <a:lnSpc>
                <a:spcPct val="107000"/>
              </a:lnSpc>
              <a:spcAft>
                <a:spcPts val="800"/>
              </a:spcAft>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Реакциялардың жүруін басқаратын заңдылықтар аналитикалық химияның теориялық негіздерінің құрама бөлігі болып табылады.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342900" algn="just">
              <a:lnSpc>
                <a:spcPct val="107000"/>
              </a:lnSpc>
              <a:spcAft>
                <a:spcPts val="800"/>
              </a:spcAft>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Әрекеттесу нәтижесінде бастапқы заттар толық өнімге айналып, бір ғана бағытта жүретін реакцияларды қайтымсыз реакциялар деп атайды. Мысалы,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K</a:t>
            </a:r>
            <a:r>
              <a:rPr lang="kk-KZ" sz="2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CO</a:t>
            </a:r>
            <a:r>
              <a:rPr lang="kk-KZ" sz="2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 </a:t>
            </a: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+ 2HCl   →    2KCl + CO</a:t>
            </a:r>
            <a:r>
              <a:rPr lang="kk-KZ" sz="2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 H</a:t>
            </a:r>
            <a:r>
              <a:rPr lang="kk-KZ" sz="2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O.</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FFAE1635-AA91-4C0E-958A-4B7EA68220BD}"/>
              </a:ext>
            </a:extLst>
          </p:cNvPr>
          <p:cNvSpPr>
            <a:spLocks noGrp="1"/>
          </p:cNvSpPr>
          <p:nvPr>
            <p:ph type="sldNum" sz="quarter" idx="15"/>
          </p:nvPr>
        </p:nvSpPr>
        <p:spPr/>
        <p:txBody>
          <a:bodyPr/>
          <a:lstStyle/>
          <a:p>
            <a:fld id="{D6F87789-79C0-4369-89FF-5E19A7612EE5}" type="slidenum">
              <a:rPr lang="ru-RU" smtClean="0"/>
              <a:pPr/>
              <a:t>2</a:t>
            </a:fld>
            <a:endParaRPr lang="ru-RU"/>
          </a:p>
        </p:txBody>
      </p:sp>
    </p:spTree>
    <p:extLst>
      <p:ext uri="{BB962C8B-B14F-4D97-AF65-F5344CB8AC3E}">
        <p14:creationId xmlns:p14="http://schemas.microsoft.com/office/powerpoint/2010/main" val="269281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42CFE6-AA2D-47A9-8964-2E59FDE7F317}"/>
              </a:ext>
            </a:extLst>
          </p:cNvPr>
          <p:cNvSpPr>
            <a:spLocks noGrp="1"/>
          </p:cNvSpPr>
          <p:nvPr>
            <p:ph type="title"/>
          </p:nvPr>
        </p:nvSpPr>
        <p:spPr>
          <a:xfrm>
            <a:off x="457200" y="274638"/>
            <a:ext cx="7467600" cy="346050"/>
          </a:xfrm>
        </p:spPr>
        <p:txBody>
          <a:bodyPr>
            <a:normAutofit fontScale="90000"/>
          </a:bodyPr>
          <a:lstStyle/>
          <a:p>
            <a:r>
              <a:rPr lang="ru-RU" sz="2000" dirty="0" err="1"/>
              <a:t>Мысалы</a:t>
            </a:r>
            <a:endParaRPr lang="ru-RU" sz="2000" dirty="0"/>
          </a:p>
        </p:txBody>
      </p:sp>
      <mc:AlternateContent xmlns:mc="http://schemas.openxmlformats.org/markup-compatibility/2006" xmlns:a14="http://schemas.microsoft.com/office/drawing/2010/main">
        <mc:Choice Requires="a14">
          <p:graphicFrame>
            <p:nvGraphicFramePr>
              <p:cNvPr id="5" name="Объект 4">
                <a:extLst>
                  <a:ext uri="{FF2B5EF4-FFF2-40B4-BE49-F238E27FC236}">
                    <a16:creationId xmlns:a16="http://schemas.microsoft.com/office/drawing/2014/main" id="{30B5F840-2CA5-4EEA-B57B-AE1045CDC2A9}"/>
                  </a:ext>
                </a:extLst>
              </p:cNvPr>
              <p:cNvGraphicFramePr>
                <a:graphicFrameLocks noGrp="1"/>
              </p:cNvGraphicFramePr>
              <p:nvPr>
                <p:ph sz="quarter" idx="1"/>
                <p:extLst>
                  <p:ext uri="{D42A27DB-BD31-4B8C-83A1-F6EECF244321}">
                    <p14:modId xmlns:p14="http://schemas.microsoft.com/office/powerpoint/2010/main" val="1156889674"/>
                  </p:ext>
                </p:extLst>
              </p:nvPr>
            </p:nvGraphicFramePr>
            <p:xfrm>
              <a:off x="457200" y="620689"/>
              <a:ext cx="8229600" cy="5962673"/>
            </p:xfrm>
            <a:graphic>
              <a:graphicData uri="http://schemas.openxmlformats.org/drawingml/2006/table">
                <a:tbl>
                  <a:tblPr firstRow="1" firstCol="1" bandRow="1"/>
                  <a:tblGrid>
                    <a:gridCol w="2386608">
                      <a:extLst>
                        <a:ext uri="{9D8B030D-6E8A-4147-A177-3AD203B41FA5}">
                          <a16:colId xmlns:a16="http://schemas.microsoft.com/office/drawing/2014/main" val="1371226110"/>
                        </a:ext>
                      </a:extLst>
                    </a:gridCol>
                    <a:gridCol w="5842992">
                      <a:extLst>
                        <a:ext uri="{9D8B030D-6E8A-4147-A177-3AD203B41FA5}">
                          <a16:colId xmlns:a16="http://schemas.microsoft.com/office/drawing/2014/main" val="2170926506"/>
                        </a:ext>
                      </a:extLst>
                    </a:gridCol>
                  </a:tblGrid>
                  <a:tr h="1414587">
                    <a:tc>
                      <a:txBody>
                        <a:bodyPr/>
                        <a:lstStyle/>
                        <a:p>
                          <a:pPr algn="just">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Бер. Құмырсқа қышқылы</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К</a:t>
                          </a:r>
                          <a:r>
                            <a:rPr lang="kk-KZ"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0 </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(НСООН) = 1,8∙10</a:t>
                          </a:r>
                          <a:r>
                            <a:rPr lang="kk-KZ"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 = 0,001</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Шешуі:</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НСООН = НСОО</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Н</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8321443"/>
                      </a:ext>
                    </a:extLst>
                  </a:tr>
                  <a:tr h="1711098">
                    <a:tc rowSpan="4">
                      <a:txBody>
                        <a:bodyPr/>
                        <a:lstStyle/>
                        <a:p>
                          <a:pPr algn="just">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Т/к :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K</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14:m>
                            <m:oMathPara xmlns:m="http://schemas.openxmlformats.org/officeDocument/2006/math">
                              <m:oMathParaPr>
                                <m:jc m:val="centerGroup"/>
                              </m:oMathParaPr>
                              <m:oMath xmlns:m="http://schemas.openxmlformats.org/officeDocument/2006/math">
                                <m:sSup>
                                  <m:s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m:rPr>
                                        <m:sty m:val="p"/>
                                      </m:rPr>
                                      <a:rPr lang="kk-KZ" sz="1800">
                                        <a:effectLst/>
                                        <a:latin typeface="Cambria Math" panose="02040503050406030204" pitchFamily="18" charset="0"/>
                                        <a:ea typeface="Times New Roman" panose="02020603050405020304" pitchFamily="18" charset="0"/>
                                        <a:cs typeface="Times New Roman" panose="02020603050405020304" pitchFamily="18" charset="0"/>
                                      </a:rPr>
                                      <m:t>K</m:t>
                                    </m:r>
                                  </m:e>
                                  <m:sup>
                                    <m:r>
                                      <a:rPr lang="kk-KZ" sz="1800">
                                        <a:effectLst/>
                                        <a:latin typeface="Cambria Math" panose="02040503050406030204" pitchFamily="18" charset="0"/>
                                        <a:ea typeface="Times New Roman" panose="02020603050405020304" pitchFamily="18" charset="0"/>
                                        <a:cs typeface="Times New Roman" panose="02020603050405020304" pitchFamily="18" charset="0"/>
                                      </a:rPr>
                                      <m:t>0</m:t>
                                    </m:r>
                                  </m:sup>
                                </m:sSup>
                                <m:r>
                                  <a:rPr lang="kk-KZ" sz="1800">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Sup>
                                      <m:sSub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m:rPr>
                                            <m:sty m:val="p"/>
                                          </m:rPr>
                                          <a:rPr lang="kk-KZ" sz="1800">
                                            <a:effectLst/>
                                            <a:latin typeface="Cambria Math" panose="02040503050406030204" pitchFamily="18" charset="0"/>
                                            <a:ea typeface="Times New Roman" panose="02020603050405020304" pitchFamily="18" charset="0"/>
                                            <a:cs typeface="Times New Roman" panose="02020603050405020304" pitchFamily="18" charset="0"/>
                                          </a:rPr>
                                          <m:t>a</m:t>
                                        </m:r>
                                      </m:e>
                                      <m:sub>
                                        <m:r>
                                          <a:rPr lang="kk-KZ" sz="1800">
                                            <a:effectLst/>
                                            <a:latin typeface="Cambria Math" panose="02040503050406030204" pitchFamily="18" charset="0"/>
                                            <a:ea typeface="Times New Roman" panose="02020603050405020304" pitchFamily="18" charset="0"/>
                                            <a:cs typeface="Times New Roman" panose="02020603050405020304" pitchFamily="18" charset="0"/>
                                          </a:rPr>
                                          <m:t>НСОО</m:t>
                                        </m:r>
                                        <m:r>
                                          <a:rPr lang="kk-KZ" sz="1800" i="1" baseline="30000">
                                            <a:effectLst/>
                                            <a:latin typeface="Cambria Math" panose="02040503050406030204" pitchFamily="18" charset="0"/>
                                            <a:ea typeface="Times New Roman" panose="02020603050405020304" pitchFamily="18" charset="0"/>
                                            <a:cs typeface="Times New Roman" panose="02020603050405020304" pitchFamily="18" charset="0"/>
                                          </a:rPr>
                                          <m:t>−</m:t>
                                        </m:r>
                                      </m:sub>
                                      <m:sup/>
                                    </m:sSubSup>
                                    <m:r>
                                      <a:rPr lang="kk-KZ" sz="1800">
                                        <a:effectLst/>
                                        <a:latin typeface="Cambria Math" panose="02040503050406030204" pitchFamily="18" charset="0"/>
                                        <a:ea typeface="Times New Roman" panose="02020603050405020304" pitchFamily="18" charset="0"/>
                                        <a:cs typeface="Times New Roman" panose="02020603050405020304" pitchFamily="18" charset="0"/>
                                      </a:rPr>
                                      <m:t>∙ </m:t>
                                    </m:r>
                                    <m:sSubSup>
                                      <m:sSub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m:rPr>
                                            <m:sty m:val="p"/>
                                          </m:rPr>
                                          <a:rPr lang="kk-KZ" sz="1800">
                                            <a:effectLst/>
                                            <a:latin typeface="Cambria Math" panose="02040503050406030204" pitchFamily="18" charset="0"/>
                                            <a:ea typeface="Times New Roman" panose="02020603050405020304" pitchFamily="18" charset="0"/>
                                            <a:cs typeface="Times New Roman" panose="02020603050405020304" pitchFamily="18" charset="0"/>
                                          </a:rPr>
                                          <m:t>a</m:t>
                                        </m:r>
                                      </m:e>
                                      <m:sub>
                                        <m:r>
                                          <a:rPr lang="kk-KZ" sz="1800">
                                            <a:effectLst/>
                                            <a:latin typeface="Cambria Math" panose="02040503050406030204" pitchFamily="18" charset="0"/>
                                            <a:ea typeface="Times New Roman" panose="02020603050405020304" pitchFamily="18" charset="0"/>
                                            <a:cs typeface="Times New Roman" panose="02020603050405020304" pitchFamily="18" charset="0"/>
                                          </a:rPr>
                                          <m:t>Н</m:t>
                                        </m:r>
                                        <m:r>
                                          <a:rPr lang="kk-KZ" sz="1800" baseline="30000">
                                            <a:effectLst/>
                                            <a:latin typeface="Cambria Math" panose="02040503050406030204" pitchFamily="18" charset="0"/>
                                            <a:ea typeface="Times New Roman" panose="02020603050405020304" pitchFamily="18" charset="0"/>
                                            <a:cs typeface="Times New Roman" panose="02020603050405020304" pitchFamily="18" charset="0"/>
                                          </a:rPr>
                                          <m:t>+</m:t>
                                        </m:r>
                                      </m:sub>
                                      <m:sup/>
                                    </m:sSubSup>
                                  </m:num>
                                  <m:den>
                                    <m:sSubSup>
                                      <m:sSub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m:rPr>
                                            <m:sty m:val="p"/>
                                          </m:rPr>
                                          <a:rPr lang="kk-KZ" sz="1800">
                                            <a:effectLst/>
                                            <a:latin typeface="Cambria Math" panose="02040503050406030204" pitchFamily="18" charset="0"/>
                                            <a:ea typeface="Times New Roman" panose="02020603050405020304" pitchFamily="18" charset="0"/>
                                            <a:cs typeface="Times New Roman" panose="02020603050405020304" pitchFamily="18" charset="0"/>
                                          </a:rPr>
                                          <m:t>a</m:t>
                                        </m:r>
                                      </m:e>
                                      <m:sub>
                                        <m:r>
                                          <a:rPr lang="kk-KZ" sz="1800">
                                            <a:effectLst/>
                                            <a:latin typeface="Cambria Math" panose="02040503050406030204" pitchFamily="18" charset="0"/>
                                            <a:ea typeface="Times New Roman" panose="02020603050405020304" pitchFamily="18" charset="0"/>
                                            <a:cs typeface="Times New Roman" panose="02020603050405020304" pitchFamily="18" charset="0"/>
                                          </a:rPr>
                                          <m:t>НСООН</m:t>
                                        </m:r>
                                      </m:sub>
                                      <m:sup/>
                                    </m:sSubSup>
                                  </m:den>
                                </m:f>
                                <m:r>
                                  <a:rPr lang="kk-KZ" sz="1800">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kk-KZ" sz="1800">
                                        <a:effectLst/>
                                        <a:latin typeface="Cambria Math" panose="02040503050406030204" pitchFamily="18" charset="0"/>
                                        <a:ea typeface="Times New Roman" panose="02020603050405020304" pitchFamily="18" charset="0"/>
                                        <a:cs typeface="Times New Roman" panose="02020603050405020304" pitchFamily="18" charset="0"/>
                                      </a:rPr>
                                      <m:t>[НСОО</m:t>
                                    </m:r>
                                    <m:r>
                                      <a:rPr lang="en-US" sz="1800" i="1" baseline="30000">
                                        <a:effectLst/>
                                        <a:latin typeface="Cambria Math" panose="02040503050406030204" pitchFamily="18" charset="0"/>
                                        <a:ea typeface="Times New Roman" panose="02020603050405020304" pitchFamily="18" charset="0"/>
                                        <a:cs typeface="Times New Roman" panose="02020603050405020304" pitchFamily="18" charset="0"/>
                                      </a:rPr>
                                      <m:t>−</m:t>
                                    </m:r>
                                    <m:r>
                                      <a:rPr lang="kk-KZ" sz="1800">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kk-KZ" sz="1800">
                                                <a:effectLst/>
                                                <a:latin typeface="Cambria Math" panose="02040503050406030204" pitchFamily="18" charset="0"/>
                                                <a:ea typeface="Times New Roman" panose="02020603050405020304" pitchFamily="18" charset="0"/>
                                                <a:cs typeface="Times New Roman" panose="02020603050405020304" pitchFamily="18" charset="0"/>
                                              </a:rPr>
                                              <m:t>Н</m:t>
                                            </m:r>
                                            <m:r>
                                              <a:rPr lang="en-US" sz="1800" baseline="30000">
                                                <a:effectLst/>
                                                <a:latin typeface="Cambria Math" panose="02040503050406030204" pitchFamily="18" charset="0"/>
                                                <a:ea typeface="Times New Roman" panose="02020603050405020304" pitchFamily="18" charset="0"/>
                                                <a:cs typeface="Times New Roman" panose="02020603050405020304" pitchFamily="18" charset="0"/>
                                              </a:rPr>
                                              <m:t>+</m:t>
                                            </m:r>
                                          </m:e>
                                        </m:d>
                                      </m:e>
                                      <m:sup/>
                                    </m:sSup>
                                    <m:r>
                                      <a:rPr lang="kk-KZ" sz="1800">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m:rPr>
                                            <m:sty m:val="p"/>
                                          </m:rPr>
                                          <a:rPr lang="kk-KZ" sz="1800">
                                            <a:effectLst/>
                                            <a:latin typeface="Cambria Math" panose="02040503050406030204" pitchFamily="18" charset="0"/>
                                            <a:ea typeface="Times New Roman" panose="02020603050405020304" pitchFamily="18" charset="0"/>
                                            <a:cs typeface="Times New Roman" panose="02020603050405020304" pitchFamily="18" charset="0"/>
                                          </a:rPr>
                                          <m:t>f</m:t>
                                        </m:r>
                                      </m:e>
                                      <m:sub>
                                        <m:r>
                                          <a:rPr lang="kk-KZ" sz="1800">
                                            <a:effectLst/>
                                            <a:latin typeface="Cambria Math" panose="02040503050406030204" pitchFamily="18" charset="0"/>
                                            <a:ea typeface="Times New Roman" panose="02020603050405020304" pitchFamily="18" charset="0"/>
                                            <a:cs typeface="Times New Roman" panose="02020603050405020304" pitchFamily="18" charset="0"/>
                                          </a:rPr>
                                          <m:t>НСОО</m:t>
                                        </m:r>
                                        <m:r>
                                          <a:rPr lang="kk-KZ" sz="1800" i="1" baseline="30000">
                                            <a:effectLst/>
                                            <a:latin typeface="Cambria Math" panose="02040503050406030204" pitchFamily="18" charset="0"/>
                                            <a:ea typeface="Times New Roman" panose="02020603050405020304" pitchFamily="18" charset="0"/>
                                            <a:cs typeface="Times New Roman" panose="02020603050405020304" pitchFamily="18" charset="0"/>
                                          </a:rPr>
                                          <m:t>−</m:t>
                                        </m:r>
                                      </m:sub>
                                      <m:sup/>
                                    </m:sSubSup>
                                    <m:sSubSup>
                                      <m:sSub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kk-KZ" sz="1800">
                                            <a:effectLst/>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kk-KZ" sz="1800">
                                            <a:effectLst/>
                                            <a:latin typeface="Cambria Math" panose="02040503050406030204" pitchFamily="18" charset="0"/>
                                            <a:ea typeface="Times New Roman" panose="02020603050405020304" pitchFamily="18" charset="0"/>
                                            <a:cs typeface="Times New Roman" panose="02020603050405020304" pitchFamily="18" charset="0"/>
                                          </a:rPr>
                                          <m:t>f</m:t>
                                        </m:r>
                                      </m:e>
                                      <m:sub>
                                        <m:r>
                                          <a:rPr lang="kk-KZ" sz="1800">
                                            <a:effectLst/>
                                            <a:latin typeface="Cambria Math" panose="02040503050406030204" pitchFamily="18" charset="0"/>
                                            <a:ea typeface="Times New Roman" panose="02020603050405020304" pitchFamily="18" charset="0"/>
                                            <a:cs typeface="Times New Roman" panose="02020603050405020304" pitchFamily="18" charset="0"/>
                                          </a:rPr>
                                          <m:t>Н</m:t>
                                        </m:r>
                                        <m:r>
                                          <a:rPr lang="en-US" sz="1800" baseline="30000">
                                            <a:effectLst/>
                                            <a:latin typeface="Cambria Math" panose="02040503050406030204" pitchFamily="18" charset="0"/>
                                            <a:ea typeface="Times New Roman" panose="02020603050405020304" pitchFamily="18" charset="0"/>
                                            <a:cs typeface="Times New Roman" panose="02020603050405020304" pitchFamily="18" charset="0"/>
                                          </a:rPr>
                                          <m:t>+</m:t>
                                        </m:r>
                                      </m:sub>
                                      <m:sup/>
                                    </m:sSubSup>
                                  </m:num>
                                  <m:den>
                                    <m:sSup>
                                      <m:s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kk-KZ" sz="1800">
                                                <a:effectLst/>
                                                <a:latin typeface="Cambria Math" panose="02040503050406030204" pitchFamily="18" charset="0"/>
                                                <a:ea typeface="Times New Roman" panose="02020603050405020304" pitchFamily="18" charset="0"/>
                                                <a:cs typeface="Times New Roman" panose="02020603050405020304" pitchFamily="18" charset="0"/>
                                              </a:rPr>
                                              <m:t>НСООН</m:t>
                                            </m:r>
                                          </m:e>
                                        </m:d>
                                        <m:r>
                                          <a:rPr lang="kk-KZ" sz="1800">
                                            <a:effectLst/>
                                            <a:latin typeface="Cambria Math" panose="02040503050406030204" pitchFamily="18" charset="0"/>
                                            <a:ea typeface="Times New Roman" panose="02020603050405020304" pitchFamily="18" charset="0"/>
                                            <a:cs typeface="Times New Roman" panose="02020603050405020304" pitchFamily="18" charset="0"/>
                                          </a:rPr>
                                          <m:t> </m:t>
                                        </m:r>
                                      </m:e>
                                      <m:sup/>
                                    </m:sSup>
                                    <m:sSubSup>
                                      <m:sSub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kk-KZ" sz="1800">
                                            <a:effectLst/>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kk-KZ" sz="1800">
                                            <a:effectLst/>
                                            <a:latin typeface="Cambria Math" panose="02040503050406030204" pitchFamily="18" charset="0"/>
                                            <a:ea typeface="Times New Roman" panose="02020603050405020304" pitchFamily="18" charset="0"/>
                                            <a:cs typeface="Times New Roman" panose="02020603050405020304" pitchFamily="18" charset="0"/>
                                          </a:rPr>
                                          <m:t>f</m:t>
                                        </m:r>
                                        <m:r>
                                          <a:rPr lang="kk-KZ" sz="1800">
                                            <a:effectLst/>
                                            <a:latin typeface="Cambria Math" panose="02040503050406030204" pitchFamily="18" charset="0"/>
                                            <a:ea typeface="Times New Roman" panose="02020603050405020304" pitchFamily="18" charset="0"/>
                                            <a:cs typeface="Times New Roman" panose="02020603050405020304" pitchFamily="18" charset="0"/>
                                          </a:rPr>
                                          <m:t>НСООН</m:t>
                                        </m:r>
                                      </m:e>
                                      <m:sub/>
                                      <m:sup/>
                                    </m:sSubSup>
                                  </m:den>
                                </m:f>
                              </m:oMath>
                            </m:oMathPara>
                          </a14:m>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14:m>
                            <m:oMath xmlns:m="http://schemas.openxmlformats.org/officeDocument/2006/math">
                              <m:r>
                                <a:rPr lang="kk-KZ" sz="1800">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m:rPr>
                                      <m:sty m:val="p"/>
                                    </m:rPr>
                                    <a:rPr lang="kk-KZ" sz="1800">
                                      <a:effectLst/>
                                      <a:latin typeface="Cambria Math" panose="02040503050406030204" pitchFamily="18" charset="0"/>
                                      <a:ea typeface="Times New Roman" panose="02020603050405020304" pitchFamily="18" charset="0"/>
                                      <a:cs typeface="Times New Roman" panose="02020603050405020304" pitchFamily="18" charset="0"/>
                                    </a:rPr>
                                    <m:t>K</m:t>
                                  </m:r>
                                </m:e>
                                <m:sup>
                                  <m:r>
                                    <m:rPr>
                                      <m:sty m:val="p"/>
                                    </m:rPr>
                                    <a:rPr lang="kk-KZ" sz="1800">
                                      <a:effectLst/>
                                      <a:latin typeface="Cambria Math" panose="02040503050406030204" pitchFamily="18" charset="0"/>
                                      <a:ea typeface="Times New Roman" panose="02020603050405020304" pitchFamily="18" charset="0"/>
                                      <a:cs typeface="Times New Roman" panose="02020603050405020304" pitchFamily="18" charset="0"/>
                                    </a:rPr>
                                    <m:t>c</m:t>
                                  </m:r>
                                </m:sup>
                              </m:sSup>
                              <m:f>
                                <m:f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Sup>
                                    <m:sSub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m:rPr>
                                          <m:sty m:val="p"/>
                                        </m:rPr>
                                        <a:rPr lang="kk-KZ" sz="1800">
                                          <a:effectLst/>
                                          <a:latin typeface="Cambria Math" panose="02040503050406030204" pitchFamily="18" charset="0"/>
                                          <a:ea typeface="Times New Roman" panose="02020603050405020304" pitchFamily="18" charset="0"/>
                                          <a:cs typeface="Times New Roman" panose="02020603050405020304" pitchFamily="18" charset="0"/>
                                        </a:rPr>
                                        <m:t>f</m:t>
                                      </m:r>
                                    </m:e>
                                    <m:sub>
                                      <m:r>
                                        <a:rPr lang="kk-KZ" sz="1800">
                                          <a:effectLst/>
                                          <a:latin typeface="Cambria Math" panose="02040503050406030204" pitchFamily="18" charset="0"/>
                                          <a:ea typeface="Times New Roman" panose="02020603050405020304" pitchFamily="18" charset="0"/>
                                          <a:cs typeface="Times New Roman" panose="02020603050405020304" pitchFamily="18" charset="0"/>
                                        </a:rPr>
                                        <m:t>НСОО</m:t>
                                      </m:r>
                                      <m:r>
                                        <a:rPr lang="kk-KZ" sz="1800" i="1" baseline="30000">
                                          <a:effectLst/>
                                          <a:latin typeface="Cambria Math" panose="02040503050406030204" pitchFamily="18" charset="0"/>
                                          <a:ea typeface="Times New Roman" panose="02020603050405020304" pitchFamily="18" charset="0"/>
                                          <a:cs typeface="Times New Roman" panose="02020603050405020304" pitchFamily="18" charset="0"/>
                                        </a:rPr>
                                        <m:t>−</m:t>
                                      </m:r>
                                    </m:sub>
                                    <m:sup/>
                                  </m:sSubSup>
                                  <m:sSubSup>
                                    <m:sSub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kk-KZ" sz="1800">
                                          <a:effectLst/>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kk-KZ" sz="1800">
                                          <a:effectLst/>
                                          <a:latin typeface="Cambria Math" panose="02040503050406030204" pitchFamily="18" charset="0"/>
                                          <a:ea typeface="Times New Roman" panose="02020603050405020304" pitchFamily="18" charset="0"/>
                                          <a:cs typeface="Times New Roman" panose="02020603050405020304" pitchFamily="18" charset="0"/>
                                        </a:rPr>
                                        <m:t>f</m:t>
                                      </m:r>
                                    </m:e>
                                    <m:sub>
                                      <m:r>
                                        <a:rPr lang="kk-KZ" sz="1800">
                                          <a:effectLst/>
                                          <a:latin typeface="Cambria Math" panose="02040503050406030204" pitchFamily="18" charset="0"/>
                                          <a:ea typeface="Times New Roman" panose="02020603050405020304" pitchFamily="18" charset="0"/>
                                          <a:cs typeface="Times New Roman" panose="02020603050405020304" pitchFamily="18" charset="0"/>
                                        </a:rPr>
                                        <m:t>Н</m:t>
                                      </m:r>
                                      <m:r>
                                        <a:rPr lang="kk-KZ" sz="1800" baseline="30000">
                                          <a:effectLst/>
                                          <a:latin typeface="Cambria Math" panose="02040503050406030204" pitchFamily="18" charset="0"/>
                                          <a:ea typeface="Times New Roman" panose="02020603050405020304" pitchFamily="18" charset="0"/>
                                          <a:cs typeface="Times New Roman" panose="02020603050405020304" pitchFamily="18" charset="0"/>
                                        </a:rPr>
                                        <m:t>+</m:t>
                                      </m:r>
                                    </m:sub>
                                    <m:sup/>
                                  </m:sSubSup>
                                </m:num>
                                <m:den>
                                  <m:r>
                                    <m:rPr>
                                      <m:sty m:val="p"/>
                                    </m:rPr>
                                    <a:rPr lang="kk-KZ" sz="1800">
                                      <a:effectLst/>
                                      <a:latin typeface="Cambria Math" panose="02040503050406030204" pitchFamily="18" charset="0"/>
                                      <a:ea typeface="Times New Roman" panose="02020603050405020304" pitchFamily="18" charset="0"/>
                                      <a:cs typeface="Times New Roman" panose="02020603050405020304" pitchFamily="18" charset="0"/>
                                    </a:rPr>
                                    <m:t>f</m:t>
                                  </m:r>
                                  <m:r>
                                    <a:rPr lang="kk-KZ" sz="1800">
                                      <a:effectLst/>
                                      <a:latin typeface="Cambria Math" panose="02040503050406030204" pitchFamily="18" charset="0"/>
                                      <a:ea typeface="Times New Roman" panose="02020603050405020304" pitchFamily="18" charset="0"/>
                                      <a:cs typeface="Times New Roman" panose="02020603050405020304" pitchFamily="18" charset="0"/>
                                    </a:rPr>
                                    <m:t>НСООН</m:t>
                                  </m:r>
                                </m:den>
                              </m:f>
                              <m:r>
                                <a:rPr lang="kk-KZ" sz="1800">
                                  <a:effectLst/>
                                  <a:latin typeface="Cambria Math" panose="02040503050406030204" pitchFamily="18" charset="0"/>
                                  <a:ea typeface="Times New Roman" panose="02020603050405020304" pitchFamily="18" charset="0"/>
                                  <a:cs typeface="Times New Roman" panose="02020603050405020304" pitchFamily="18" charset="0"/>
                                </a:rPr>
                                <m:t>; </m:t>
                              </m:r>
                            </m:oMath>
                          </a14:m>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kk-KZ" sz="1800">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kk-KZ" sz="1800">
                                  <a:effectLst/>
                                  <a:latin typeface="Cambria Math" panose="02040503050406030204" pitchFamily="18" charset="0"/>
                                  <a:ea typeface="Times New Roman" panose="02020603050405020304" pitchFamily="18" charset="0"/>
                                  <a:cs typeface="Times New Roman" panose="02020603050405020304" pitchFamily="18" charset="0"/>
                                </a:rPr>
                                <m:t>f</m:t>
                              </m:r>
                              <m:r>
                                <a:rPr lang="kk-KZ" sz="1800">
                                  <a:effectLst/>
                                  <a:latin typeface="Cambria Math" panose="02040503050406030204" pitchFamily="18" charset="0"/>
                                  <a:ea typeface="Times New Roman" panose="02020603050405020304" pitchFamily="18" charset="0"/>
                                  <a:cs typeface="Times New Roman" panose="02020603050405020304" pitchFamily="18" charset="0"/>
                                </a:rPr>
                                <m:t>НСООН=1</m:t>
                              </m:r>
                            </m:oMath>
                          </a14:m>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7697174"/>
                      </a:ext>
                    </a:extLst>
                  </a:tr>
                  <a:tr h="846813">
                    <a:tc vMerge="1">
                      <a:txBody>
                        <a:bodyPr/>
                        <a:lstStyle/>
                        <a:p>
                          <a:endParaRPr lang="ru-RU"/>
                        </a:p>
                      </a:txBody>
                      <a:tcPr/>
                    </a:tc>
                    <a:tc>
                      <a:txBody>
                        <a:bodyPr/>
                        <a:lstStyle/>
                        <a:p>
                          <a:pPr algn="ctr">
                            <a:lnSpc>
                              <a:spcPct val="107000"/>
                            </a:lnSpc>
                            <a:spcAft>
                              <a:spcPts val="800"/>
                            </a:spcAft>
                          </a:pPr>
                          <a14:m>
                            <m:oMathPara xmlns:m="http://schemas.openxmlformats.org/officeDocument/2006/math">
                              <m:oMathParaPr>
                                <m:jc m:val="centerGroup"/>
                              </m:oMathParaPr>
                              <m:oMath xmlns:m="http://schemas.openxmlformats.org/officeDocument/2006/math">
                                <m:sSup>
                                  <m:s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𝐾</m:t>
                                    </m:r>
                                  </m:e>
                                  <m:sup>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с</m:t>
                                    </m:r>
                                  </m:sup>
                                </m:sSup>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p>
                                      <m:s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𝐾</m:t>
                                        </m:r>
                                      </m:e>
                                      <m:sup>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0</m:t>
                                        </m:r>
                                      </m:sup>
                                    </m:sSup>
                                  </m:num>
                                  <m:den>
                                    <m:sSubSup>
                                      <m:sSub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kk-KZ" sz="1800">
                                            <a:effectLst/>
                                            <a:latin typeface="Cambria Math" panose="02040503050406030204" pitchFamily="18" charset="0"/>
                                            <a:ea typeface="Times New Roman" panose="02020603050405020304" pitchFamily="18" charset="0"/>
                                            <a:cs typeface="Times New Roman" panose="02020603050405020304" pitchFamily="18" charset="0"/>
                                          </a:rPr>
                                          <m:t>НСОО</m:t>
                                        </m:r>
                                        <m:r>
                                          <a:rPr lang="kk-KZ" sz="1800" i="1" baseline="30000">
                                            <a:effectLst/>
                                            <a:latin typeface="Cambria Math" panose="02040503050406030204" pitchFamily="18" charset="0"/>
                                            <a:ea typeface="Times New Roman" panose="02020603050405020304" pitchFamily="18" charset="0"/>
                                            <a:cs typeface="Times New Roman" panose="02020603050405020304" pitchFamily="18" charset="0"/>
                                          </a:rPr>
                                          <m:t>−</m:t>
                                        </m:r>
                                      </m:sub>
                                      <m:sup/>
                                    </m:sSubSup>
                                    <m:sSubSup>
                                      <m:sSub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𝑓</m:t>
                                        </m:r>
                                        <m:r>
                                          <a:rPr lang="kk-KZ" sz="1800">
                                            <a:effectLst/>
                                            <a:latin typeface="Cambria Math" panose="02040503050406030204" pitchFamily="18" charset="0"/>
                                            <a:ea typeface="Times New Roman" panose="02020603050405020304" pitchFamily="18" charset="0"/>
                                            <a:cs typeface="Times New Roman" panose="02020603050405020304" pitchFamily="18" charset="0"/>
                                          </a:rPr>
                                          <m:t>Н</m:t>
                                        </m:r>
                                      </m:e>
                                      <m:sub/>
                                      <m:sup/>
                                    </m:sSubSup>
                                  </m:den>
                                </m:f>
                              </m:oMath>
                            </m:oMathPara>
                          </a14:m>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9409131"/>
                      </a:ext>
                    </a:extLst>
                  </a:tr>
                  <a:tr h="1444420">
                    <a:tc vMerge="1">
                      <a:txBody>
                        <a:bodyPr/>
                        <a:lstStyle/>
                        <a:p>
                          <a:endParaRPr lang="ru-RU"/>
                        </a:p>
                      </a:txBody>
                      <a:tcPr/>
                    </a:tc>
                    <a:tc>
                      <a:txBody>
                        <a:bodyPr/>
                        <a:lstStyle/>
                        <a:p>
                          <a:pPr algn="just">
                            <a:lnSpc>
                              <a:spcPct val="107000"/>
                            </a:lnSpc>
                            <a:spcAft>
                              <a:spcPts val="800"/>
                            </a:spcAft>
                          </a:pP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lgf</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НСОО</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lgf</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Н</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 - 0,5z</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 = -0,5∙1</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∙√0,001 =  - 0,016</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f(</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НСОО</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 f(</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Н</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 10</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-0,016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0,96</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5103827"/>
                      </a:ext>
                    </a:extLst>
                  </a:tr>
                  <a:tr h="545755">
                    <a:tc vMerge="1">
                      <a:txBody>
                        <a:bodyPr/>
                        <a:lstStyle/>
                        <a:p>
                          <a:endParaRPr lang="ru-RU"/>
                        </a:p>
                      </a:txBody>
                      <a:tcPr/>
                    </a:tc>
                    <a:tc>
                      <a:txBody>
                        <a:bodyPr/>
                        <a:lstStyle/>
                        <a:p>
                          <a:pPr algn="just">
                            <a:lnSpc>
                              <a:spcPct val="107000"/>
                            </a:lnSpc>
                            <a:spcAft>
                              <a:spcPts val="800"/>
                            </a:spcAft>
                          </a:pPr>
                          <a14:m>
                            <m:oMath xmlns:m="http://schemas.openxmlformats.org/officeDocument/2006/math">
                              <m:sSup>
                                <m:s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𝐾</m:t>
                                  </m:r>
                                </m:e>
                                <m:sup>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с</m:t>
                                  </m:r>
                                </m:sup>
                              </m:sSup>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p>
                                    <m:s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𝐾</m:t>
                                      </m:r>
                                    </m:e>
                                    <m:sup>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0</m:t>
                                      </m:r>
                                    </m:sup>
                                  </m:sSup>
                                </m:num>
                                <m:den>
                                  <m:sSubSup>
                                    <m:sSub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𝐶</m:t>
                                      </m:r>
                                    </m:sub>
                                    <m:sup>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𝑐</m:t>
                                      </m:r>
                                    </m:sup>
                                  </m:sSubSup>
                                  <m:sSubSup>
                                    <m:sSub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𝐷</m:t>
                                      </m:r>
                                    </m:sub>
                                    <m:sup>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𝑑</m:t>
                                      </m:r>
                                    </m:sup>
                                  </m:sSubSup>
                                </m:den>
                              </m:f>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 </a:t>
                          </a:r>
                          <a14:m>
                            <m:oMath xmlns:m="http://schemas.openxmlformats.org/officeDocument/2006/math">
                              <m:f>
                                <m:f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kk-KZ" sz="1800">
                                      <a:effectLst/>
                                      <a:latin typeface="Cambria Math" panose="02040503050406030204" pitchFamily="18" charset="0"/>
                                      <a:ea typeface="Times New Roman" panose="02020603050405020304" pitchFamily="18" charset="0"/>
                                      <a:cs typeface="Times New Roman" panose="02020603050405020304" pitchFamily="18" charset="0"/>
                                    </a:rPr>
                                    <m:t>1</m:t>
                                  </m:r>
                                  <m:r>
                                    <a:rPr lang="en-US" sz="1800">
                                      <a:effectLst/>
                                      <a:latin typeface="Cambria Math" panose="02040503050406030204" pitchFamily="18" charset="0"/>
                                      <a:ea typeface="Times New Roman" panose="02020603050405020304" pitchFamily="18" charset="0"/>
                                      <a:cs typeface="Times New Roman" panose="02020603050405020304" pitchFamily="18" charset="0"/>
                                    </a:rPr>
                                    <m:t>,8∙10</m:t>
                                  </m:r>
                                  <m:r>
                                    <a:rPr lang="en-US" sz="1800" i="1" baseline="300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baseline="30000">
                                      <a:effectLst/>
                                      <a:latin typeface="Cambria Math" panose="02040503050406030204" pitchFamily="18" charset="0"/>
                                      <a:ea typeface="Times New Roman" panose="02020603050405020304" pitchFamily="18" charset="0"/>
                                      <a:cs typeface="Times New Roman" panose="02020603050405020304" pitchFamily="18" charset="0"/>
                                    </a:rPr>
                                    <m:t>4</m:t>
                                  </m:r>
                                </m:num>
                                <m:den>
                                  <m:r>
                                    <a:rPr lang="en-US" sz="1800">
                                      <a:effectLst/>
                                      <a:latin typeface="Cambria Math" panose="02040503050406030204" pitchFamily="18" charset="0"/>
                                      <a:ea typeface="Times New Roman" panose="02020603050405020304" pitchFamily="18" charset="0"/>
                                      <a:cs typeface="Times New Roman" panose="02020603050405020304" pitchFamily="18" charset="0"/>
                                    </a:rPr>
                                    <m:t>0,96∙0,96</m:t>
                                  </m:r>
                                </m:den>
                              </m:f>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 2∙10</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-4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841985"/>
                      </a:ext>
                    </a:extLst>
                  </a:tr>
                </a:tbl>
              </a:graphicData>
            </a:graphic>
          </p:graphicFrame>
        </mc:Choice>
        <mc:Fallback xmlns="">
          <p:graphicFrame>
            <p:nvGraphicFramePr>
              <p:cNvPr id="5" name="Объект 4">
                <a:extLst>
                  <a:ext uri="{FF2B5EF4-FFF2-40B4-BE49-F238E27FC236}">
                    <a16:creationId xmlns:a16="http://schemas.microsoft.com/office/drawing/2014/main" id="{30B5F840-2CA5-4EEA-B57B-AE1045CDC2A9}"/>
                  </a:ext>
                </a:extLst>
              </p:cNvPr>
              <p:cNvGraphicFramePr>
                <a:graphicFrameLocks noGrp="1"/>
              </p:cNvGraphicFramePr>
              <p:nvPr>
                <p:ph sz="quarter" idx="1"/>
                <p:extLst>
                  <p:ext uri="{D42A27DB-BD31-4B8C-83A1-F6EECF244321}">
                    <p14:modId xmlns:p14="http://schemas.microsoft.com/office/powerpoint/2010/main" val="1156889674"/>
                  </p:ext>
                </p:extLst>
              </p:nvPr>
            </p:nvGraphicFramePr>
            <p:xfrm>
              <a:off x="457200" y="620689"/>
              <a:ext cx="8229600" cy="5962673"/>
            </p:xfrm>
            <a:graphic>
              <a:graphicData uri="http://schemas.openxmlformats.org/drawingml/2006/table">
                <a:tbl>
                  <a:tblPr firstRow="1" firstCol="1" bandRow="1"/>
                  <a:tblGrid>
                    <a:gridCol w="2386608">
                      <a:extLst>
                        <a:ext uri="{9D8B030D-6E8A-4147-A177-3AD203B41FA5}">
                          <a16:colId xmlns:a16="http://schemas.microsoft.com/office/drawing/2014/main" val="1371226110"/>
                        </a:ext>
                      </a:extLst>
                    </a:gridCol>
                    <a:gridCol w="5842992">
                      <a:extLst>
                        <a:ext uri="{9D8B030D-6E8A-4147-A177-3AD203B41FA5}">
                          <a16:colId xmlns:a16="http://schemas.microsoft.com/office/drawing/2014/main" val="2170926506"/>
                        </a:ext>
                      </a:extLst>
                    </a:gridCol>
                  </a:tblGrid>
                  <a:tr h="1414587">
                    <a:tc>
                      <a:txBody>
                        <a:bodyPr/>
                        <a:lstStyle/>
                        <a:p>
                          <a:pPr algn="just">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Бер. Құмырсқа қышқылы</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К</a:t>
                          </a:r>
                          <a:r>
                            <a:rPr lang="kk-KZ"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0 </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(НСООН) = 1,8∙10</a:t>
                          </a:r>
                          <a:r>
                            <a:rPr lang="kk-KZ"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 = 0,001</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Шешуі:</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НСООН = НСОО</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Н</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8321443"/>
                      </a:ext>
                    </a:extLst>
                  </a:tr>
                  <a:tr h="1711098">
                    <a:tc rowSpan="4">
                      <a:txBody>
                        <a:bodyPr/>
                        <a:lstStyle/>
                        <a:p>
                          <a:pPr algn="just">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Т/к :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K</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41127" t="-86833" r="-313" b="-166904"/>
                          </a:stretch>
                        </a:blipFill>
                      </a:tcPr>
                    </a:tc>
                    <a:extLst>
                      <a:ext uri="{0D108BD9-81ED-4DB2-BD59-A6C34878D82A}">
                        <a16:rowId xmlns:a16="http://schemas.microsoft.com/office/drawing/2014/main" val="497697174"/>
                      </a:ext>
                    </a:extLst>
                  </a:tr>
                  <a:tr h="846813">
                    <a:tc vMerge="1">
                      <a:txBody>
                        <a:bodyPr/>
                        <a:lstStyle/>
                        <a:p>
                          <a:endParaRPr lang="ru-RU"/>
                        </a:p>
                      </a:txBody>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41127" t="-377698" r="-313" b="-237410"/>
                          </a:stretch>
                        </a:blipFill>
                      </a:tcPr>
                    </a:tc>
                    <a:extLst>
                      <a:ext uri="{0D108BD9-81ED-4DB2-BD59-A6C34878D82A}">
                        <a16:rowId xmlns:a16="http://schemas.microsoft.com/office/drawing/2014/main" val="3979409131"/>
                      </a:ext>
                    </a:extLst>
                  </a:tr>
                  <a:tr h="1444420">
                    <a:tc vMerge="1">
                      <a:txBody>
                        <a:bodyPr/>
                        <a:lstStyle/>
                        <a:p>
                          <a:endParaRPr lang="ru-RU"/>
                        </a:p>
                      </a:txBody>
                      <a:tcPr/>
                    </a:tc>
                    <a:tc>
                      <a:txBody>
                        <a:bodyPr/>
                        <a:lstStyle/>
                        <a:p>
                          <a:pPr algn="just">
                            <a:lnSpc>
                              <a:spcPct val="107000"/>
                            </a:lnSpc>
                            <a:spcAft>
                              <a:spcPts val="800"/>
                            </a:spcAft>
                          </a:pP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lgf</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НСОО</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lgf</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Н</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 - 0,5z</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 = -0,5∙1</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∙√0,001 =  - 0,016</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f(</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НСОО</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 f(</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Н</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 10</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-0,016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0,96</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5103827"/>
                      </a:ext>
                    </a:extLst>
                  </a:tr>
                  <a:tr h="545755">
                    <a:tc vMerge="1">
                      <a:txBody>
                        <a:bodyPr/>
                        <a:lstStyle/>
                        <a:p>
                          <a:endParaRPr lang="ru-RU"/>
                        </a:p>
                      </a:txBody>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41127" t="-1001111" r="-313" b="-3333"/>
                          </a:stretch>
                        </a:blipFill>
                      </a:tcPr>
                    </a:tc>
                    <a:extLst>
                      <a:ext uri="{0D108BD9-81ED-4DB2-BD59-A6C34878D82A}">
                        <a16:rowId xmlns:a16="http://schemas.microsoft.com/office/drawing/2014/main" val="3226841985"/>
                      </a:ext>
                    </a:extLst>
                  </a:tr>
                </a:tbl>
              </a:graphicData>
            </a:graphic>
          </p:graphicFrame>
        </mc:Fallback>
      </mc:AlternateContent>
      <p:sp>
        <p:nvSpPr>
          <p:cNvPr id="4" name="Номер слайда 3">
            <a:extLst>
              <a:ext uri="{FF2B5EF4-FFF2-40B4-BE49-F238E27FC236}">
                <a16:creationId xmlns:a16="http://schemas.microsoft.com/office/drawing/2014/main" id="{05C41B27-0BF4-450B-B570-4CBB7AA268F8}"/>
              </a:ext>
            </a:extLst>
          </p:cNvPr>
          <p:cNvSpPr>
            <a:spLocks noGrp="1"/>
          </p:cNvSpPr>
          <p:nvPr>
            <p:ph type="sldNum" sz="quarter" idx="15"/>
          </p:nvPr>
        </p:nvSpPr>
        <p:spPr/>
        <p:txBody>
          <a:bodyPr/>
          <a:lstStyle/>
          <a:p>
            <a:fld id="{D6F87789-79C0-4369-89FF-5E19A7612EE5}" type="slidenum">
              <a:rPr lang="ru-RU" smtClean="0"/>
              <a:pPr/>
              <a:t>20</a:t>
            </a:fld>
            <a:endParaRPr lang="ru-RU"/>
          </a:p>
        </p:txBody>
      </p:sp>
    </p:spTree>
    <p:extLst>
      <p:ext uri="{BB962C8B-B14F-4D97-AF65-F5344CB8AC3E}">
        <p14:creationId xmlns:p14="http://schemas.microsoft.com/office/powerpoint/2010/main" val="1296432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Объект 2">
                <a:extLst>
                  <a:ext uri="{FF2B5EF4-FFF2-40B4-BE49-F238E27FC236}">
                    <a16:creationId xmlns:a16="http://schemas.microsoft.com/office/drawing/2014/main" id="{8C0D661D-C6B6-45FC-93B7-BA37F367C95B}"/>
                  </a:ext>
                </a:extLst>
              </p:cNvPr>
              <p:cNvSpPr>
                <a:spLocks noGrp="1"/>
              </p:cNvSpPr>
              <p:nvPr>
                <p:ph sz="quarter" idx="1"/>
              </p:nvPr>
            </p:nvSpPr>
            <p:spPr>
              <a:xfrm>
                <a:off x="457200" y="548680"/>
                <a:ext cx="8281416" cy="5925272"/>
              </a:xfrm>
            </p:spPr>
            <p:txBody>
              <a:bodyPr/>
              <a:lstStyle/>
              <a:p>
                <a:pPr indent="0" algn="just">
                  <a:lnSpc>
                    <a:spcPct val="107000"/>
                  </a:lnSpc>
                  <a:spcAft>
                    <a:spcPts val="800"/>
                  </a:spcAft>
                  <a:buNone/>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Концентрациялық константа аталған факторлардан басқа иондық күшке де тәуелді.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Химиялық тепе теңдіктің шартты концентрациялы константасы реальды константадан айырмашылығы есептеу барысында жалпы концентрация есептеледі және  бөгде </a:t>
                </a:r>
                <a:r>
                  <a:rPr lang="kk-KZ" sz="2400">
                    <a:effectLst/>
                    <a:latin typeface="Times New Roman" panose="02020603050405020304" pitchFamily="18" charset="0"/>
                    <a:ea typeface="Times New Roman" panose="02020603050405020304" pitchFamily="18" charset="0"/>
                    <a:cs typeface="Times New Roman" panose="02020603050405020304" pitchFamily="18" charset="0"/>
                  </a:rPr>
                  <a:t>реакциялар әсері қарастырылады.  </a:t>
                </a: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Ол үшін қосылыстың молярлы үлесі (</a:t>
                </a:r>
                <a14:m>
                  <m:oMath xmlns:m="http://schemas.openxmlformats.org/officeDocument/2006/math">
                    <m:r>
                      <a:rPr lang="kk-KZ" sz="2400" b="1" i="1">
                        <a:effectLst/>
                        <a:latin typeface="Cambria Math" panose="02040503050406030204" pitchFamily="18" charset="0"/>
                        <a:ea typeface="Times New Roman" panose="02020603050405020304" pitchFamily="18" charset="0"/>
                        <a:cs typeface="Times New Roman" panose="02020603050405020304" pitchFamily="18" charset="0"/>
                      </a:rPr>
                      <m:t>𝜶</m:t>
                    </m:r>
                    <m:r>
                      <a:rPr lang="kk-KZ" sz="2400" b="1"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ескеріледі.</a:t>
                </a:r>
                <a:r>
                  <a:rPr lang="kk-KZ"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indent="0" algn="ctr">
                  <a:lnSpc>
                    <a:spcPct val="107000"/>
                  </a:lnSpc>
                  <a:spcAft>
                    <a:spcPts val="800"/>
                  </a:spcAft>
                  <a:buNone/>
                </a:pPr>
                <a:r>
                  <a:rPr lang="kk-KZ"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kk-KZ" sz="2400" b="1" i="1">
                        <a:effectLst/>
                        <a:latin typeface="Cambria Math" panose="02040503050406030204" pitchFamily="18" charset="0"/>
                        <a:ea typeface="Times New Roman" panose="02020603050405020304" pitchFamily="18" charset="0"/>
                        <a:cs typeface="Times New Roman" panose="02020603050405020304" pitchFamily="18" charset="0"/>
                      </a:rPr>
                      <m:t>𝜶</m:t>
                    </m:r>
                    <m:d>
                      <m:dPr>
                        <m:ctrlPr>
                          <a:rPr lang="ru-RU"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kk-KZ" sz="2400">
                            <a:effectLst/>
                            <a:latin typeface="Cambria Math" panose="02040503050406030204" pitchFamily="18" charset="0"/>
                            <a:ea typeface="Times New Roman" panose="02020603050405020304" pitchFamily="18" charset="0"/>
                            <a:cs typeface="Times New Roman" panose="02020603050405020304" pitchFamily="18" charset="0"/>
                          </a:rPr>
                          <m:t>Х</m:t>
                        </m:r>
                      </m:e>
                    </m:d>
                  </m:oMath>
                </a14:m>
                <a:r>
                  <a:rPr lang="kk-KZ" sz="2400" b="1" dirty="0">
                    <a:effectLst/>
                    <a:latin typeface="Times New Roman" panose="02020603050405020304" pitchFamily="18" charset="0"/>
                    <a:ea typeface="Times New Roman" panose="02020603050405020304" pitchFamily="18" charset="0"/>
                    <a:cs typeface="Times New Roman" panose="02020603050405020304" pitchFamily="18" charset="0"/>
                  </a:rPr>
                  <a:t> = </a:t>
                </a:r>
                <a14:m>
                  <m:oMath xmlns:m="http://schemas.openxmlformats.org/officeDocument/2006/math">
                    <m:f>
                      <m:fPr>
                        <m:ctrlPr>
                          <a:rPr lang="ru-RU" sz="2400" b="1" i="1">
                            <a:effectLst/>
                            <a:latin typeface="Cambria Math" panose="02040503050406030204" pitchFamily="18" charset="0"/>
                            <a:ea typeface="Times New Roman" panose="02020603050405020304" pitchFamily="18" charset="0"/>
                            <a:cs typeface="Times New Roman" panose="02020603050405020304" pitchFamily="18" charset="0"/>
                          </a:rPr>
                        </m:ctrlPr>
                      </m:fPr>
                      <m:num>
                        <m:d>
                          <m:dPr>
                            <m:begChr m:val="["/>
                            <m:endChr m:val="]"/>
                            <m:ctrlPr>
                              <a:rPr lang="ru-RU"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kk-KZ" sz="2400" b="1" i="1">
                                <a:effectLst/>
                                <a:latin typeface="Cambria Math" panose="02040503050406030204" pitchFamily="18" charset="0"/>
                                <a:ea typeface="Times New Roman" panose="02020603050405020304" pitchFamily="18" charset="0"/>
                                <a:cs typeface="Times New Roman" panose="02020603050405020304" pitchFamily="18" charset="0"/>
                              </a:rPr>
                              <m:t>Х</m:t>
                            </m:r>
                          </m:e>
                        </m:d>
                      </m:num>
                      <m:den>
                        <m:sSub>
                          <m:sSubPr>
                            <m:ctrlPr>
                              <a:rPr lang="ru-RU" sz="2400" b="1"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kk-KZ" sz="2400" b="1" i="1">
                                <a:effectLst/>
                                <a:latin typeface="Cambria Math" panose="02040503050406030204" pitchFamily="18" charset="0"/>
                                <a:ea typeface="Times New Roman" panose="02020603050405020304" pitchFamily="18" charset="0"/>
                                <a:cs typeface="Times New Roman" panose="02020603050405020304" pitchFamily="18" charset="0"/>
                              </a:rPr>
                              <m:t>𝑪</m:t>
                            </m:r>
                          </m:e>
                          <m:sub>
                            <m:r>
                              <a:rPr lang="kk-KZ" sz="2400" b="1" i="1">
                                <a:effectLst/>
                                <a:latin typeface="Cambria Math" panose="02040503050406030204" pitchFamily="18" charset="0"/>
                                <a:ea typeface="Times New Roman" panose="02020603050405020304" pitchFamily="18" charset="0"/>
                                <a:cs typeface="Times New Roman" panose="02020603050405020304" pitchFamily="18" charset="0"/>
                              </a:rPr>
                              <m:t>Х</m:t>
                            </m:r>
                          </m:sub>
                        </m:sSub>
                      </m:den>
                    </m:f>
                  </m:oMath>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800"/>
                  </a:spcAft>
                  <a:buNone/>
                </a:pPr>
                <a14:m>
                  <m:oMathPara xmlns:m="http://schemas.openxmlformats.org/officeDocument/2006/math">
                    <m:oMathParaPr>
                      <m:jc m:val="centerGroup"/>
                    </m:oMathParaPr>
                    <m:oMath xmlns:m="http://schemas.openxmlformats.org/officeDocument/2006/math">
                      <m:sSup>
                        <m:sSupPr>
                          <m:ctrlPr>
                            <a:rPr lang="ru-RU" sz="2400"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ru-RU" sz="2400" i="1">
                              <a:effectLst/>
                              <a:latin typeface="Cambria Math" panose="02040503050406030204" pitchFamily="18" charset="0"/>
                              <a:ea typeface="Calibri" panose="020F0502020204030204" pitchFamily="34" charset="0"/>
                              <a:cs typeface="Times New Roman" panose="02020603050405020304" pitchFamily="18" charset="0"/>
                            </a:rPr>
                            <m:t>𝐾</m:t>
                          </m:r>
                        </m:e>
                        <m:sup>
                          <m:r>
                            <a:rPr lang="kk-KZ" sz="2400" i="1">
                              <a:effectLst/>
                              <a:latin typeface="Cambria Math" panose="02040503050406030204" pitchFamily="18" charset="0"/>
                              <a:ea typeface="Calibri" panose="020F0502020204030204" pitchFamily="34" charset="0"/>
                              <a:cs typeface="Times New Roman" panose="02020603050405020304" pitchFamily="18" charset="0"/>
                            </a:rPr>
                            <m:t>Ш</m:t>
                          </m:r>
                        </m:sup>
                      </m:sSup>
                      <m:r>
                        <a:rPr lang="ru-RU"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fPr>
                        <m:num>
                          <m:sSubSup>
                            <m:sSub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ru-RU" sz="2400" i="1">
                                  <a:effectLst/>
                                  <a:latin typeface="Cambria Math" panose="02040503050406030204" pitchFamily="18" charset="0"/>
                                  <a:ea typeface="Calibri" panose="020F0502020204030204" pitchFamily="34" charset="0"/>
                                  <a:cs typeface="Times New Roman" panose="02020603050405020304" pitchFamily="18" charset="0"/>
                                </a:rPr>
                                <m:t>С</m:t>
                              </m:r>
                            </m:e>
                            <m:sub>
                              <m:r>
                                <a:rPr lang="ru-RU" sz="2400" i="1">
                                  <a:effectLst/>
                                  <a:latin typeface="Cambria Math" panose="02040503050406030204" pitchFamily="18" charset="0"/>
                                  <a:ea typeface="Calibri" panose="020F0502020204030204" pitchFamily="34" charset="0"/>
                                  <a:cs typeface="Times New Roman" panose="02020603050405020304" pitchFamily="18" charset="0"/>
                                </a:rPr>
                                <m:t>𝐶</m:t>
                              </m:r>
                            </m:sub>
                            <m:sup>
                              <m:r>
                                <a:rPr lang="ru-RU" sz="2400" i="1">
                                  <a:effectLst/>
                                  <a:latin typeface="Cambria Math" panose="02040503050406030204" pitchFamily="18" charset="0"/>
                                  <a:ea typeface="Calibri" panose="020F0502020204030204" pitchFamily="34" charset="0"/>
                                  <a:cs typeface="Times New Roman" panose="02020603050405020304" pitchFamily="18" charset="0"/>
                                </a:rPr>
                                <m:t>𝑐</m:t>
                              </m:r>
                            </m:sup>
                          </m:sSubSup>
                          <m:r>
                            <a:rPr lang="ru-RU" sz="2400" i="1">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ru-RU" sz="2400" i="1">
                                  <a:effectLst/>
                                  <a:latin typeface="Cambria Math" panose="02040503050406030204" pitchFamily="18" charset="0"/>
                                  <a:ea typeface="Calibri" panose="020F0502020204030204" pitchFamily="34" charset="0"/>
                                  <a:cs typeface="Times New Roman" panose="02020603050405020304" pitchFamily="18" charset="0"/>
                                </a:rPr>
                                <m:t>С</m:t>
                              </m:r>
                            </m:e>
                            <m:sub>
                              <m:r>
                                <a:rPr lang="ru-RU" sz="2400" i="1">
                                  <a:effectLst/>
                                  <a:latin typeface="Cambria Math" panose="02040503050406030204" pitchFamily="18" charset="0"/>
                                  <a:ea typeface="Calibri" panose="020F0502020204030204" pitchFamily="34" charset="0"/>
                                  <a:cs typeface="Times New Roman" panose="02020603050405020304" pitchFamily="18" charset="0"/>
                                </a:rPr>
                                <m:t>𝐷</m:t>
                              </m:r>
                            </m:sub>
                            <m:sup>
                              <m:r>
                                <a:rPr lang="ru-RU" sz="2400" i="1">
                                  <a:effectLst/>
                                  <a:latin typeface="Cambria Math" panose="02040503050406030204" pitchFamily="18" charset="0"/>
                                  <a:ea typeface="Calibri" panose="020F0502020204030204" pitchFamily="34" charset="0"/>
                                  <a:cs typeface="Times New Roman" panose="02020603050405020304" pitchFamily="18" charset="0"/>
                                </a:rPr>
                                <m:t>𝑑</m:t>
                              </m:r>
                            </m:sup>
                          </m:sSubSup>
                        </m:num>
                        <m:den>
                          <m:sSubSup>
                            <m:sSub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ru-RU" sz="2400" i="1">
                                  <a:effectLst/>
                                  <a:latin typeface="Cambria Math" panose="02040503050406030204" pitchFamily="18" charset="0"/>
                                  <a:ea typeface="Calibri" panose="020F0502020204030204" pitchFamily="34" charset="0"/>
                                  <a:cs typeface="Times New Roman" panose="02020603050405020304" pitchFamily="18" charset="0"/>
                                </a:rPr>
                                <m:t>С</m:t>
                              </m:r>
                            </m:e>
                            <m:sub>
                              <m:r>
                                <a:rPr lang="ru-RU" sz="2400" i="1">
                                  <a:effectLst/>
                                  <a:latin typeface="Cambria Math" panose="02040503050406030204" pitchFamily="18" charset="0"/>
                                  <a:ea typeface="Calibri" panose="020F0502020204030204" pitchFamily="34" charset="0"/>
                                  <a:cs typeface="Times New Roman" panose="02020603050405020304" pitchFamily="18" charset="0"/>
                                </a:rPr>
                                <m:t>𝐴</m:t>
                              </m:r>
                            </m:sub>
                            <m:sup>
                              <m:r>
                                <a:rPr lang="ru-RU" sz="2400" i="1">
                                  <a:effectLst/>
                                  <a:latin typeface="Cambria Math" panose="02040503050406030204" pitchFamily="18" charset="0"/>
                                  <a:ea typeface="Calibri" panose="020F0502020204030204" pitchFamily="34" charset="0"/>
                                  <a:cs typeface="Times New Roman" panose="02020603050405020304" pitchFamily="18" charset="0"/>
                                </a:rPr>
                                <m:t>𝑎</m:t>
                              </m:r>
                            </m:sup>
                          </m:sSubSup>
                          <m:r>
                            <a:rPr lang="ru-RU" sz="2400" i="1">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ru-RU" sz="2400" i="1">
                                  <a:effectLst/>
                                  <a:latin typeface="Cambria Math" panose="02040503050406030204" pitchFamily="18" charset="0"/>
                                  <a:ea typeface="Calibri" panose="020F0502020204030204" pitchFamily="34" charset="0"/>
                                  <a:cs typeface="Times New Roman" panose="02020603050405020304" pitchFamily="18" charset="0"/>
                                </a:rPr>
                                <m:t>С</m:t>
                              </m:r>
                            </m:e>
                            <m:sub>
                              <m:r>
                                <a:rPr lang="ru-RU" sz="2400" i="1">
                                  <a:effectLst/>
                                  <a:latin typeface="Cambria Math" panose="02040503050406030204" pitchFamily="18" charset="0"/>
                                  <a:ea typeface="Calibri" panose="020F0502020204030204" pitchFamily="34" charset="0"/>
                                  <a:cs typeface="Times New Roman" panose="02020603050405020304" pitchFamily="18" charset="0"/>
                                </a:rPr>
                                <m:t>𝐵</m:t>
                              </m:r>
                            </m:sub>
                            <m:sup>
                              <m:r>
                                <a:rPr lang="ru-RU" sz="2400" i="1">
                                  <a:effectLst/>
                                  <a:latin typeface="Cambria Math" panose="02040503050406030204" pitchFamily="18" charset="0"/>
                                  <a:ea typeface="Calibri" panose="020F0502020204030204" pitchFamily="34" charset="0"/>
                                  <a:cs typeface="Times New Roman" panose="02020603050405020304" pitchFamily="18" charset="0"/>
                                </a:rPr>
                                <m:t>𝑏</m:t>
                              </m:r>
                            </m:sup>
                          </m:sSubSup>
                        </m:den>
                      </m:f>
                      <m:r>
                        <a:rPr lang="ru-RU"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pPr>
                            <m:e>
                              <m:d>
                                <m:dPr>
                                  <m:begChr m:val="["/>
                                  <m:endChr m:val="]"/>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ru-RU" sz="2400" i="1">
                                      <a:effectLst/>
                                      <a:latin typeface="Cambria Math" panose="02040503050406030204" pitchFamily="18" charset="0"/>
                                      <a:ea typeface="Calibri" panose="020F0502020204030204" pitchFamily="34" charset="0"/>
                                      <a:cs typeface="Times New Roman" panose="02020603050405020304" pitchFamily="18" charset="0"/>
                                    </a:rPr>
                                    <m:t>𝐶</m:t>
                                  </m:r>
                                </m:e>
                              </m:d>
                            </m:e>
                            <m:sup>
                              <m:r>
                                <a:rPr lang="ru-RU" sz="2400" i="1">
                                  <a:effectLst/>
                                  <a:latin typeface="Cambria Math" panose="02040503050406030204" pitchFamily="18" charset="0"/>
                                  <a:ea typeface="Calibri" panose="020F0502020204030204" pitchFamily="34" charset="0"/>
                                  <a:cs typeface="Times New Roman" panose="02020603050405020304" pitchFamily="18" charset="0"/>
                                </a:rPr>
                                <m:t>𝑐</m:t>
                              </m:r>
                            </m:sup>
                          </m:sSup>
                          <m:r>
                            <a:rPr lang="ru-RU" sz="24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pPr>
                            <m:e>
                              <m:d>
                                <m:dPr>
                                  <m:begChr m:val="["/>
                                  <m:endChr m:val="]"/>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ru-RU" sz="2400" i="1">
                                      <a:effectLst/>
                                      <a:latin typeface="Cambria Math" panose="02040503050406030204" pitchFamily="18" charset="0"/>
                                      <a:ea typeface="Calibri" panose="020F0502020204030204" pitchFamily="34" charset="0"/>
                                      <a:cs typeface="Times New Roman" panose="02020603050405020304" pitchFamily="18" charset="0"/>
                                    </a:rPr>
                                    <m:t>𝐷</m:t>
                                  </m:r>
                                </m:e>
                              </m:d>
                            </m:e>
                            <m:sup>
                              <m:r>
                                <a:rPr lang="ru-RU" sz="2400" i="1">
                                  <a:effectLst/>
                                  <a:latin typeface="Cambria Math" panose="02040503050406030204" pitchFamily="18" charset="0"/>
                                  <a:ea typeface="Calibri" panose="020F0502020204030204" pitchFamily="34" charset="0"/>
                                  <a:cs typeface="Times New Roman" panose="02020603050405020304" pitchFamily="18" charset="0"/>
                                </a:rPr>
                                <m:t>𝑑</m:t>
                              </m:r>
                            </m:sup>
                          </m:sSup>
                          <m:r>
                            <a:rPr lang="ru-RU" sz="2400" i="1">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ru-RU" sz="2400" i="1">
                                  <a:effectLst/>
                                  <a:latin typeface="Cambria Math" panose="02040503050406030204" pitchFamily="18" charset="0"/>
                                  <a:ea typeface="Calibri" panose="020F0502020204030204" pitchFamily="34" charset="0"/>
                                  <a:cs typeface="Times New Roman" panose="02020603050405020304" pitchFamily="18" charset="0"/>
                                </a:rPr>
                                <m:t>𝛼</m:t>
                              </m:r>
                            </m:e>
                            <m:sub>
                              <m:r>
                                <a:rPr lang="ru-RU" sz="2400" i="1">
                                  <a:effectLst/>
                                  <a:latin typeface="Cambria Math" panose="02040503050406030204" pitchFamily="18" charset="0"/>
                                  <a:ea typeface="Calibri" panose="020F0502020204030204" pitchFamily="34" charset="0"/>
                                  <a:cs typeface="Times New Roman" panose="02020603050405020304" pitchFamily="18" charset="0"/>
                                </a:rPr>
                                <m:t>𝐶</m:t>
                              </m:r>
                            </m:sub>
                            <m:sup>
                              <m:r>
                                <a:rPr lang="ru-RU" sz="2400" i="1">
                                  <a:effectLst/>
                                  <a:latin typeface="Cambria Math" panose="02040503050406030204" pitchFamily="18" charset="0"/>
                                  <a:ea typeface="Calibri" panose="020F0502020204030204" pitchFamily="34" charset="0"/>
                                  <a:cs typeface="Times New Roman" panose="02020603050405020304" pitchFamily="18" charset="0"/>
                                </a:rPr>
                                <m:t>𝑐</m:t>
                              </m:r>
                            </m:sup>
                          </m:sSubSup>
                          <m:r>
                            <a:rPr lang="ru-RU" sz="2400" i="1">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ru-RU" sz="2400" i="1">
                                  <a:effectLst/>
                                  <a:latin typeface="Cambria Math" panose="02040503050406030204" pitchFamily="18" charset="0"/>
                                  <a:ea typeface="Calibri" panose="020F0502020204030204" pitchFamily="34" charset="0"/>
                                  <a:cs typeface="Times New Roman" panose="02020603050405020304" pitchFamily="18" charset="0"/>
                                </a:rPr>
                                <m:t>𝛼</m:t>
                              </m:r>
                            </m:e>
                            <m:sub>
                              <m:r>
                                <a:rPr lang="ru-RU" sz="2400" i="1">
                                  <a:effectLst/>
                                  <a:latin typeface="Cambria Math" panose="02040503050406030204" pitchFamily="18" charset="0"/>
                                  <a:ea typeface="Calibri" panose="020F0502020204030204" pitchFamily="34" charset="0"/>
                                  <a:cs typeface="Times New Roman" panose="02020603050405020304" pitchFamily="18" charset="0"/>
                                </a:rPr>
                                <m:t>𝐷</m:t>
                              </m:r>
                            </m:sub>
                            <m:sup>
                              <m:r>
                                <a:rPr lang="ru-RU" sz="2400" i="1">
                                  <a:effectLst/>
                                  <a:latin typeface="Cambria Math" panose="02040503050406030204" pitchFamily="18" charset="0"/>
                                  <a:ea typeface="Calibri" panose="020F0502020204030204" pitchFamily="34" charset="0"/>
                                  <a:cs typeface="Times New Roman" panose="02020603050405020304" pitchFamily="18" charset="0"/>
                                </a:rPr>
                                <m:t>𝑑</m:t>
                              </m:r>
                            </m:sup>
                          </m:sSubSup>
                        </m:num>
                        <m:den>
                          <m:sSup>
                            <m:s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pPr>
                            <m:e>
                              <m:d>
                                <m:dPr>
                                  <m:begChr m:val="["/>
                                  <m:endChr m:val="]"/>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ru-RU" sz="2400" i="1">
                                      <a:effectLst/>
                                      <a:latin typeface="Cambria Math" panose="02040503050406030204" pitchFamily="18" charset="0"/>
                                      <a:ea typeface="Calibri" panose="020F0502020204030204" pitchFamily="34" charset="0"/>
                                      <a:cs typeface="Times New Roman" panose="02020603050405020304" pitchFamily="18" charset="0"/>
                                    </a:rPr>
                                    <m:t>𝐴</m:t>
                                  </m:r>
                                </m:e>
                              </m:d>
                            </m:e>
                            <m:sup>
                              <m:r>
                                <a:rPr lang="ru-RU" sz="2400" i="1">
                                  <a:effectLst/>
                                  <a:latin typeface="Cambria Math" panose="02040503050406030204" pitchFamily="18" charset="0"/>
                                  <a:ea typeface="Calibri" panose="020F0502020204030204" pitchFamily="34" charset="0"/>
                                  <a:cs typeface="Times New Roman" panose="02020603050405020304" pitchFamily="18" charset="0"/>
                                </a:rPr>
                                <m:t>𝑎</m:t>
                              </m:r>
                            </m:sup>
                          </m:sSup>
                          <m:r>
                            <a:rPr lang="ru-RU" sz="24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pPr>
                            <m:e>
                              <m:d>
                                <m:dPr>
                                  <m:begChr m:val="["/>
                                  <m:endChr m:val="]"/>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ru-RU" sz="2400" i="1">
                                      <a:effectLst/>
                                      <a:latin typeface="Cambria Math" panose="02040503050406030204" pitchFamily="18" charset="0"/>
                                      <a:ea typeface="Calibri" panose="020F0502020204030204" pitchFamily="34" charset="0"/>
                                      <a:cs typeface="Times New Roman" panose="02020603050405020304" pitchFamily="18" charset="0"/>
                                    </a:rPr>
                                    <m:t>𝐵</m:t>
                                  </m:r>
                                </m:e>
                              </m:d>
                            </m:e>
                            <m:sup>
                              <m:r>
                                <a:rPr lang="ru-RU" sz="2400" i="1">
                                  <a:effectLst/>
                                  <a:latin typeface="Cambria Math" panose="02040503050406030204" pitchFamily="18" charset="0"/>
                                  <a:ea typeface="Calibri" panose="020F0502020204030204" pitchFamily="34" charset="0"/>
                                  <a:cs typeface="Times New Roman" panose="02020603050405020304" pitchFamily="18" charset="0"/>
                                </a:rPr>
                                <m:t>𝑏</m:t>
                              </m:r>
                            </m:sup>
                          </m:sSup>
                          <m:r>
                            <a:rPr lang="ru-RU" sz="2400" i="1">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ru-RU" sz="2400" i="1">
                                  <a:effectLst/>
                                  <a:latin typeface="Cambria Math" panose="02040503050406030204" pitchFamily="18" charset="0"/>
                                  <a:ea typeface="Calibri" panose="020F0502020204030204" pitchFamily="34" charset="0"/>
                                  <a:cs typeface="Times New Roman" panose="02020603050405020304" pitchFamily="18" charset="0"/>
                                </a:rPr>
                                <m:t>𝛼</m:t>
                              </m:r>
                            </m:e>
                            <m:sub>
                              <m:r>
                                <a:rPr lang="ru-RU" sz="2400" i="1">
                                  <a:effectLst/>
                                  <a:latin typeface="Cambria Math" panose="02040503050406030204" pitchFamily="18" charset="0"/>
                                  <a:ea typeface="Calibri" panose="020F0502020204030204" pitchFamily="34" charset="0"/>
                                  <a:cs typeface="Times New Roman" panose="02020603050405020304" pitchFamily="18" charset="0"/>
                                </a:rPr>
                                <m:t>𝐴</m:t>
                              </m:r>
                            </m:sub>
                            <m:sup>
                              <m:r>
                                <a:rPr lang="ru-RU" sz="2400" i="1">
                                  <a:effectLst/>
                                  <a:latin typeface="Cambria Math" panose="02040503050406030204" pitchFamily="18" charset="0"/>
                                  <a:ea typeface="Calibri" panose="020F0502020204030204" pitchFamily="34" charset="0"/>
                                  <a:cs typeface="Times New Roman" panose="02020603050405020304" pitchFamily="18" charset="0"/>
                                </a:rPr>
                                <m:t>𝑎</m:t>
                              </m:r>
                            </m:sup>
                          </m:sSubSup>
                          <m:r>
                            <a:rPr lang="ru-RU" sz="2400" i="1">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ru-RU" sz="2400" i="1">
                                  <a:effectLst/>
                                  <a:latin typeface="Cambria Math" panose="02040503050406030204" pitchFamily="18" charset="0"/>
                                  <a:ea typeface="Calibri" panose="020F0502020204030204" pitchFamily="34" charset="0"/>
                                  <a:cs typeface="Times New Roman" panose="02020603050405020304" pitchFamily="18" charset="0"/>
                                </a:rPr>
                                <m:t>𝛼</m:t>
                              </m:r>
                            </m:e>
                            <m:sub>
                              <m:r>
                                <a:rPr lang="ru-RU" sz="2400" i="1">
                                  <a:effectLst/>
                                  <a:latin typeface="Cambria Math" panose="02040503050406030204" pitchFamily="18" charset="0"/>
                                  <a:ea typeface="Calibri" panose="020F0502020204030204" pitchFamily="34" charset="0"/>
                                  <a:cs typeface="Times New Roman" panose="02020603050405020304" pitchFamily="18" charset="0"/>
                                </a:rPr>
                                <m:t>𝐵</m:t>
                              </m:r>
                            </m:sub>
                            <m:sup>
                              <m:r>
                                <a:rPr lang="ru-RU" sz="2400" i="1">
                                  <a:effectLst/>
                                  <a:latin typeface="Cambria Math" panose="02040503050406030204" pitchFamily="18" charset="0"/>
                                  <a:ea typeface="Calibri" panose="020F0502020204030204" pitchFamily="34" charset="0"/>
                                  <a:cs typeface="Times New Roman" panose="02020603050405020304" pitchFamily="18" charset="0"/>
                                </a:rPr>
                                <m:t>𝑏</m:t>
                              </m:r>
                            </m:sup>
                          </m:sSubSup>
                        </m:den>
                      </m:f>
                      <m:r>
                        <a:rPr lang="ru-RU" sz="24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pPr>
                        <m:e>
                          <m:r>
                            <a:rPr lang="ru-RU" sz="2400" i="1">
                              <a:effectLst/>
                              <a:latin typeface="Cambria Math" panose="02040503050406030204" pitchFamily="18" charset="0"/>
                              <a:ea typeface="Calibri" panose="020F0502020204030204" pitchFamily="34" charset="0"/>
                              <a:cs typeface="Times New Roman" panose="02020603050405020304" pitchFamily="18" charset="0"/>
                            </a:rPr>
                            <m:t>𝐾</m:t>
                          </m:r>
                        </m:e>
                        <m:sup>
                          <m:r>
                            <a:rPr lang="ru-RU" sz="2400" i="1">
                              <a:effectLst/>
                              <a:latin typeface="Cambria Math" panose="02040503050406030204" pitchFamily="18" charset="0"/>
                              <a:ea typeface="Calibri" panose="020F0502020204030204" pitchFamily="34" charset="0"/>
                              <a:cs typeface="Times New Roman" panose="02020603050405020304" pitchFamily="18" charset="0"/>
                            </a:rPr>
                            <m:t>𝐾</m:t>
                          </m:r>
                        </m:sup>
                      </m:sSup>
                      <m:f>
                        <m:f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fPr>
                        <m:num>
                          <m:sSubSup>
                            <m:sSub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ru-RU" sz="2400" i="1">
                                  <a:effectLst/>
                                  <a:latin typeface="Cambria Math" panose="02040503050406030204" pitchFamily="18" charset="0"/>
                                  <a:ea typeface="Calibri" panose="020F0502020204030204" pitchFamily="34" charset="0"/>
                                  <a:cs typeface="Times New Roman" panose="02020603050405020304" pitchFamily="18" charset="0"/>
                                </a:rPr>
                                <m:t>𝛼</m:t>
                              </m:r>
                            </m:e>
                            <m:sub>
                              <m:r>
                                <a:rPr lang="ru-RU" sz="2400" i="1">
                                  <a:effectLst/>
                                  <a:latin typeface="Cambria Math" panose="02040503050406030204" pitchFamily="18" charset="0"/>
                                  <a:ea typeface="Calibri" panose="020F0502020204030204" pitchFamily="34" charset="0"/>
                                  <a:cs typeface="Times New Roman" panose="02020603050405020304" pitchFamily="18" charset="0"/>
                                </a:rPr>
                                <m:t>𝐶</m:t>
                              </m:r>
                            </m:sub>
                            <m:sup>
                              <m:r>
                                <a:rPr lang="ru-RU" sz="2400" i="1">
                                  <a:effectLst/>
                                  <a:latin typeface="Cambria Math" panose="02040503050406030204" pitchFamily="18" charset="0"/>
                                  <a:ea typeface="Calibri" panose="020F0502020204030204" pitchFamily="34" charset="0"/>
                                  <a:cs typeface="Times New Roman" panose="02020603050405020304" pitchFamily="18" charset="0"/>
                                </a:rPr>
                                <m:t>𝑐</m:t>
                              </m:r>
                            </m:sup>
                          </m:sSubSup>
                          <m:r>
                            <a:rPr lang="ru-RU" sz="2400" i="1">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ru-RU" sz="2400" i="1">
                                  <a:effectLst/>
                                  <a:latin typeface="Cambria Math" panose="02040503050406030204" pitchFamily="18" charset="0"/>
                                  <a:ea typeface="Calibri" panose="020F0502020204030204" pitchFamily="34" charset="0"/>
                                  <a:cs typeface="Times New Roman" panose="02020603050405020304" pitchFamily="18" charset="0"/>
                                </a:rPr>
                                <m:t>𝛼</m:t>
                              </m:r>
                            </m:e>
                            <m:sub>
                              <m:r>
                                <a:rPr lang="ru-RU" sz="2400" i="1">
                                  <a:effectLst/>
                                  <a:latin typeface="Cambria Math" panose="02040503050406030204" pitchFamily="18" charset="0"/>
                                  <a:ea typeface="Calibri" panose="020F0502020204030204" pitchFamily="34" charset="0"/>
                                  <a:cs typeface="Times New Roman" panose="02020603050405020304" pitchFamily="18" charset="0"/>
                                </a:rPr>
                                <m:t>𝐷</m:t>
                              </m:r>
                            </m:sub>
                            <m:sup>
                              <m:r>
                                <a:rPr lang="ru-RU" sz="2400" i="1">
                                  <a:effectLst/>
                                  <a:latin typeface="Cambria Math" panose="02040503050406030204" pitchFamily="18" charset="0"/>
                                  <a:ea typeface="Calibri" panose="020F0502020204030204" pitchFamily="34" charset="0"/>
                                  <a:cs typeface="Times New Roman" panose="02020603050405020304" pitchFamily="18" charset="0"/>
                                </a:rPr>
                                <m:t>𝑑</m:t>
                              </m:r>
                            </m:sup>
                          </m:sSubSup>
                        </m:num>
                        <m:den>
                          <m:sSubSup>
                            <m:sSub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ru-RU" sz="2400" i="1">
                                  <a:effectLst/>
                                  <a:latin typeface="Cambria Math" panose="02040503050406030204" pitchFamily="18" charset="0"/>
                                  <a:ea typeface="Calibri" panose="020F0502020204030204" pitchFamily="34" charset="0"/>
                                  <a:cs typeface="Times New Roman" panose="02020603050405020304" pitchFamily="18" charset="0"/>
                                </a:rPr>
                                <m:t>𝛼</m:t>
                              </m:r>
                            </m:e>
                            <m:sub>
                              <m:r>
                                <a:rPr lang="ru-RU" sz="2400" i="1">
                                  <a:effectLst/>
                                  <a:latin typeface="Cambria Math" panose="02040503050406030204" pitchFamily="18" charset="0"/>
                                  <a:ea typeface="Calibri" panose="020F0502020204030204" pitchFamily="34" charset="0"/>
                                  <a:cs typeface="Times New Roman" panose="02020603050405020304" pitchFamily="18" charset="0"/>
                                </a:rPr>
                                <m:t>𝐴</m:t>
                              </m:r>
                            </m:sub>
                            <m:sup>
                              <m:r>
                                <a:rPr lang="ru-RU" sz="2400" i="1">
                                  <a:effectLst/>
                                  <a:latin typeface="Cambria Math" panose="02040503050406030204" pitchFamily="18" charset="0"/>
                                  <a:ea typeface="Calibri" panose="020F0502020204030204" pitchFamily="34" charset="0"/>
                                  <a:cs typeface="Times New Roman" panose="02020603050405020304" pitchFamily="18" charset="0"/>
                                </a:rPr>
                                <m:t>𝑎</m:t>
                              </m:r>
                            </m:sup>
                          </m:sSubSup>
                          <m:r>
                            <a:rPr lang="ru-RU" sz="2400" i="1">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ru-RU" sz="2400" i="1">
                                  <a:effectLst/>
                                  <a:latin typeface="Cambria Math" panose="02040503050406030204" pitchFamily="18" charset="0"/>
                                  <a:ea typeface="Calibri" panose="020F0502020204030204" pitchFamily="34" charset="0"/>
                                  <a:cs typeface="Times New Roman" panose="02020603050405020304" pitchFamily="18" charset="0"/>
                                </a:rPr>
                                <m:t>𝛼</m:t>
                              </m:r>
                            </m:e>
                            <m:sub>
                              <m:r>
                                <a:rPr lang="ru-RU" sz="2400" i="1">
                                  <a:effectLst/>
                                  <a:latin typeface="Cambria Math" panose="02040503050406030204" pitchFamily="18" charset="0"/>
                                  <a:ea typeface="Calibri" panose="020F0502020204030204" pitchFamily="34" charset="0"/>
                                  <a:cs typeface="Times New Roman" panose="02020603050405020304" pitchFamily="18" charset="0"/>
                                </a:rPr>
                                <m:t>𝐵</m:t>
                              </m:r>
                            </m:sub>
                            <m:sup>
                              <m:r>
                                <a:rPr lang="ru-RU" sz="2400" i="1">
                                  <a:effectLst/>
                                  <a:latin typeface="Cambria Math" panose="02040503050406030204" pitchFamily="18" charset="0"/>
                                  <a:ea typeface="Calibri" panose="020F0502020204030204" pitchFamily="34" charset="0"/>
                                  <a:cs typeface="Times New Roman" panose="02020603050405020304" pitchFamily="18" charset="0"/>
                                </a:rPr>
                                <m:t>𝑏</m:t>
                              </m:r>
                            </m:sup>
                          </m:sSubSup>
                        </m:den>
                      </m:f>
                    </m:oMath>
                  </m:oMathPara>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p:sp>
            <p:nvSpPr>
              <p:cNvPr id="3" name="Объект 2">
                <a:extLst>
                  <a:ext uri="{FF2B5EF4-FFF2-40B4-BE49-F238E27FC236}">
                    <a16:creationId xmlns:a16="http://schemas.microsoft.com/office/drawing/2014/main" id="{8C0D661D-C6B6-45FC-93B7-BA37F367C95B}"/>
                  </a:ext>
                </a:extLst>
              </p:cNvPr>
              <p:cNvSpPr>
                <a:spLocks noGrp="1" noRot="1" noChangeAspect="1" noMove="1" noResize="1" noEditPoints="1" noAdjustHandles="1" noChangeArrowheads="1" noChangeShapeType="1" noTextEdit="1"/>
              </p:cNvSpPr>
              <p:nvPr>
                <p:ph sz="quarter" idx="1"/>
              </p:nvPr>
            </p:nvSpPr>
            <p:spPr>
              <a:xfrm>
                <a:off x="457200" y="548680"/>
                <a:ext cx="8281416" cy="5925272"/>
              </a:xfrm>
              <a:blipFill>
                <a:blip r:embed="rId2"/>
                <a:stretch>
                  <a:fillRect t="-823" r="-1030"/>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D6AF9FA4-C630-4C1B-B507-05DEFEF16B89}"/>
              </a:ext>
            </a:extLst>
          </p:cNvPr>
          <p:cNvSpPr>
            <a:spLocks noGrp="1"/>
          </p:cNvSpPr>
          <p:nvPr>
            <p:ph type="sldNum" sz="quarter" idx="15"/>
          </p:nvPr>
        </p:nvSpPr>
        <p:spPr/>
        <p:txBody>
          <a:bodyPr/>
          <a:lstStyle/>
          <a:p>
            <a:fld id="{D6F87789-79C0-4369-89FF-5E19A7612EE5}" type="slidenum">
              <a:rPr lang="ru-RU" smtClean="0"/>
              <a:pPr/>
              <a:t>21</a:t>
            </a:fld>
            <a:endParaRPr lang="ru-RU"/>
          </a:p>
        </p:txBody>
      </p:sp>
    </p:spTree>
    <p:extLst>
      <p:ext uri="{BB962C8B-B14F-4D97-AF65-F5344CB8AC3E}">
        <p14:creationId xmlns:p14="http://schemas.microsoft.com/office/powerpoint/2010/main" val="11319302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2DF0B50-75B9-41CF-B1D8-87A288868780}"/>
              </a:ext>
            </a:extLst>
          </p:cNvPr>
          <p:cNvSpPr>
            <a:spLocks noGrp="1"/>
          </p:cNvSpPr>
          <p:nvPr>
            <p:ph sz="quarter" idx="1"/>
          </p:nvPr>
        </p:nvSpPr>
        <p:spPr>
          <a:xfrm>
            <a:off x="457200" y="260648"/>
            <a:ext cx="8075240" cy="6213304"/>
          </a:xfrm>
        </p:spPr>
        <p:txBody>
          <a:bodyPr>
            <a:normAutofit fontScale="55000" lnSpcReduction="20000"/>
          </a:bodyPr>
          <a:lstStyle/>
          <a:p>
            <a:pPr marL="0" indent="0" algn="ctr">
              <a:lnSpc>
                <a:spcPct val="107000"/>
              </a:lnSpc>
              <a:spcAft>
                <a:spcPts val="800"/>
              </a:spcAft>
              <a:buNone/>
            </a:pPr>
            <a:r>
              <a:rPr lang="kk-KZ" sz="2900" b="1" i="1" dirty="0">
                <a:effectLst/>
                <a:latin typeface="Times New Roman" panose="02020603050405020304" pitchFamily="18" charset="0"/>
                <a:ea typeface="Times New Roman" panose="02020603050405020304" pitchFamily="18" charset="0"/>
                <a:cs typeface="Times New Roman" panose="02020603050405020304" pitchFamily="18" charset="0"/>
              </a:rPr>
              <a:t>Материалдық баланс және электрнейтралдық принципі</a:t>
            </a:r>
            <a:endParaRPr lang="ru-RU"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kk-KZ"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Химик-аналитик белгілі жағдайда ерітіндінің тепе-теңдік құрамын білу керек. Ол үшін материалдық баланс және электрнейтралдылықты қолдана алу кажет. </a:t>
            </a:r>
            <a:endParaRPr lang="ru-RU" sz="3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Материалдық баланс теңдеуі: реальды жүйелерде иондардың өзара электростатикалық әрекеттесу күштерімен қатар бөгде химиялық реакцияның да жүруі мүмкін. Мысалы Н</a:t>
            </a:r>
            <a:r>
              <a:rPr lang="kk-KZ" sz="33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S  ерітіндісіндегі S</a:t>
            </a:r>
            <a:r>
              <a:rPr lang="kk-KZ" sz="33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анионының немесе Н</a:t>
            </a:r>
            <a:r>
              <a:rPr lang="kk-KZ" sz="3300" baseline="30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катионының т-т концентрациясын анықтау үшін ерітіндіде жүрген мынандай  бөлшектер жүретінін ескеру керек: H</a:t>
            </a:r>
            <a:r>
              <a:rPr lang="kk-KZ" sz="33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S, HS</a:t>
            </a:r>
            <a:r>
              <a:rPr lang="kk-KZ" sz="33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 S</a:t>
            </a:r>
            <a:r>
              <a:rPr lang="kk-KZ" sz="33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 Сонда жалпы концентрацияны анион және катион бойынша жазуға болады:</a:t>
            </a:r>
            <a:endParaRPr lang="ru-RU" sz="3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С</a:t>
            </a:r>
            <a:r>
              <a:rPr lang="kk-KZ" sz="3300" baseline="-25000" dirty="0">
                <a:effectLst/>
                <a:latin typeface="Times New Roman" panose="02020603050405020304" pitchFamily="18" charset="0"/>
                <a:ea typeface="Times New Roman" panose="02020603050405020304" pitchFamily="18" charset="0"/>
                <a:cs typeface="Times New Roman" panose="02020603050405020304" pitchFamily="18" charset="0"/>
              </a:rPr>
              <a:t>ж</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 [S</a:t>
            </a:r>
            <a:r>
              <a:rPr lang="kk-KZ" sz="33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]+[HS</a:t>
            </a:r>
            <a:r>
              <a:rPr lang="kk-KZ" sz="33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]+[H</a:t>
            </a:r>
            <a:r>
              <a:rPr lang="kk-KZ" sz="33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S]</a:t>
            </a:r>
            <a:endParaRPr lang="ru-RU" sz="3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С</a:t>
            </a:r>
            <a:r>
              <a:rPr lang="kk-KZ" sz="3300" baseline="-25000" dirty="0">
                <a:effectLst/>
                <a:latin typeface="Times New Roman" panose="02020603050405020304" pitchFamily="18" charset="0"/>
                <a:ea typeface="Times New Roman" panose="02020603050405020304" pitchFamily="18" charset="0"/>
                <a:cs typeface="Times New Roman" panose="02020603050405020304" pitchFamily="18" charset="0"/>
              </a:rPr>
              <a:t>ж</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 [Н</a:t>
            </a:r>
            <a:r>
              <a:rPr lang="kk-KZ" sz="33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]+[HS</a:t>
            </a:r>
            <a:r>
              <a:rPr lang="kk-KZ" sz="33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33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[H</a:t>
            </a:r>
            <a:r>
              <a:rPr lang="kk-KZ" sz="33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S]</a:t>
            </a:r>
          </a:p>
          <a:p>
            <a:pPr marL="0" indent="0" algn="ctr">
              <a:lnSpc>
                <a:spcPct val="107000"/>
              </a:lnSpc>
              <a:spcAft>
                <a:spcPts val="800"/>
              </a:spcAft>
              <a:buNone/>
            </a:pPr>
            <a:endParaRPr lang="kk-KZ" sz="33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7000"/>
              </a:lnSpc>
              <a:spcBef>
                <a:spcPts val="0"/>
              </a:spcBef>
              <a:buNone/>
            </a:pP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Электрнейтралдық теңдеуі: бір көлемдегі оң зарядтар қосындысы мен теріс зарядтар қосындысы тең болу қажет.</a:t>
            </a:r>
            <a:endParaRPr lang="ru-RU" sz="3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НСООН = НСОО</a:t>
            </a:r>
            <a:r>
              <a:rPr lang="en-US" sz="33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3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Н</a:t>
            </a:r>
            <a:r>
              <a:rPr lang="en-US" sz="33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3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Н</a:t>
            </a:r>
            <a:r>
              <a:rPr lang="kk-KZ" sz="33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О = ОН</a:t>
            </a:r>
            <a:r>
              <a:rPr lang="kk-KZ" sz="3300" baseline="30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33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Н</a:t>
            </a:r>
            <a:r>
              <a:rPr lang="ru-RU" sz="33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3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НСОО</a:t>
            </a:r>
            <a:r>
              <a:rPr lang="ru-RU" sz="3300" baseline="30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33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ОН</a:t>
            </a:r>
            <a:r>
              <a:rPr lang="kk-KZ" sz="3300" baseline="30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 Н</a:t>
            </a:r>
            <a:r>
              <a:rPr lang="en-US" sz="33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33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Н</a:t>
            </a:r>
            <a:r>
              <a:rPr lang="ru-RU" sz="33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33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09616572-CFCB-426B-94FD-0D8DBF1C98E0}"/>
              </a:ext>
            </a:extLst>
          </p:cNvPr>
          <p:cNvSpPr>
            <a:spLocks noGrp="1"/>
          </p:cNvSpPr>
          <p:nvPr>
            <p:ph type="sldNum" sz="quarter" idx="15"/>
          </p:nvPr>
        </p:nvSpPr>
        <p:spPr/>
        <p:txBody>
          <a:bodyPr/>
          <a:lstStyle/>
          <a:p>
            <a:fld id="{D6F87789-79C0-4369-89FF-5E19A7612EE5}" type="slidenum">
              <a:rPr lang="ru-RU" smtClean="0"/>
              <a:pPr/>
              <a:t>22</a:t>
            </a:fld>
            <a:endParaRPr lang="ru-RU"/>
          </a:p>
        </p:txBody>
      </p:sp>
    </p:spTree>
    <p:extLst>
      <p:ext uri="{BB962C8B-B14F-4D97-AF65-F5344CB8AC3E}">
        <p14:creationId xmlns:p14="http://schemas.microsoft.com/office/powerpoint/2010/main" val="886942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1EA9D89-51BB-4E2F-90A3-D9CA367CE91E}"/>
              </a:ext>
            </a:extLst>
          </p:cNvPr>
          <p:cNvSpPr>
            <a:spLocks noGrp="1"/>
          </p:cNvSpPr>
          <p:nvPr>
            <p:ph sz="quarter" idx="1"/>
          </p:nvPr>
        </p:nvSpPr>
        <p:spPr>
          <a:xfrm>
            <a:off x="457200" y="332656"/>
            <a:ext cx="7931224" cy="6141296"/>
          </a:xfrm>
        </p:spPr>
        <p:txBody>
          <a:bodyPr>
            <a:normAutofit/>
          </a:bodyPr>
          <a:lstStyle/>
          <a:p>
            <a:pPr indent="342900" algn="just">
              <a:lnSpc>
                <a:spcPct val="107000"/>
              </a:lnSpc>
              <a:spcAft>
                <a:spcPts val="800"/>
              </a:spcAft>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Бірақ көптеген жағдайларда химиялық реакциялар қайтымды болады, яғни реакция екі, қарама - қарсы бағытта жүреді. Солдан оңға қарай жазылған реакцияларды (→) тура реакциялар дейді, ал оңнан солға қарай жүретін реакцияларды (←) кері реакциялар деп атайды. Қайтымдылық белгісі  ↔. Мысалы: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ZnCl</a:t>
            </a:r>
            <a:r>
              <a:rPr lang="kk-KZ" sz="2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 H</a:t>
            </a:r>
            <a:r>
              <a:rPr lang="kk-KZ" sz="2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S ↔ ZnS + 2HCl.</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342900" algn="just">
              <a:lnSpc>
                <a:spcPct val="107000"/>
              </a:lnSpc>
              <a:spcAft>
                <a:spcPts val="800"/>
              </a:spcAft>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Химиялық реакциялар жылдамдығы жоғары және баяу жүретін реакциялар болып бөлінеді. Тепе-теңдігі 10 секундтан кем уақытта орнайтын реакцияларды жылдам жүретін реакцияларға жатқызады. Химиялық реакциялардың жылдамдығына реакцияға қатысатын заттардың табиғаты, температура, қысым, катализатор т.б. әсер етеді.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C6A39626-F4B6-4F79-A06C-6C91C2620FE2}"/>
              </a:ext>
            </a:extLst>
          </p:cNvPr>
          <p:cNvSpPr>
            <a:spLocks noGrp="1"/>
          </p:cNvSpPr>
          <p:nvPr>
            <p:ph type="sldNum" sz="quarter" idx="15"/>
          </p:nvPr>
        </p:nvSpPr>
        <p:spPr/>
        <p:txBody>
          <a:bodyPr/>
          <a:lstStyle/>
          <a:p>
            <a:fld id="{D6F87789-79C0-4369-89FF-5E19A7612EE5}" type="slidenum">
              <a:rPr lang="ru-RU" smtClean="0"/>
              <a:pPr/>
              <a:t>3</a:t>
            </a:fld>
            <a:endParaRPr lang="ru-RU"/>
          </a:p>
        </p:txBody>
      </p:sp>
    </p:spTree>
    <p:extLst>
      <p:ext uri="{BB962C8B-B14F-4D97-AF65-F5344CB8AC3E}">
        <p14:creationId xmlns:p14="http://schemas.microsoft.com/office/powerpoint/2010/main" val="3309149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FB3818E-62F9-426F-BC16-2AE52AD8A771}"/>
              </a:ext>
            </a:extLst>
          </p:cNvPr>
          <p:cNvSpPr>
            <a:spLocks noGrp="1"/>
          </p:cNvSpPr>
          <p:nvPr>
            <p:ph sz="quarter" idx="1"/>
          </p:nvPr>
        </p:nvSpPr>
        <p:spPr>
          <a:xfrm>
            <a:off x="457200" y="188640"/>
            <a:ext cx="8147248" cy="6480720"/>
          </a:xfrm>
        </p:spPr>
        <p:txBody>
          <a:bodyPr>
            <a:normAutofit/>
          </a:bodyPr>
          <a:lstStyle/>
          <a:p>
            <a:pPr indent="0" algn="just">
              <a:lnSpc>
                <a:spcPct val="107000"/>
              </a:lnSpc>
              <a:spcAft>
                <a:spcPts val="800"/>
              </a:spcAft>
              <a:buNone/>
            </a:pPr>
            <a:r>
              <a:rPr lang="kk-KZ" sz="2300" dirty="0">
                <a:effectLst/>
                <a:latin typeface="Times New Roman" panose="02020603050405020304" pitchFamily="18" charset="0"/>
                <a:ea typeface="Times New Roman" panose="02020603050405020304" pitchFamily="18" charset="0"/>
                <a:cs typeface="Times New Roman" panose="02020603050405020304" pitchFamily="18" charset="0"/>
              </a:rPr>
              <a:t>Химиялық реакциялардың </a:t>
            </a:r>
            <a:r>
              <a:rPr lang="kk-KZ" sz="2300" i="1" dirty="0">
                <a:effectLst/>
                <a:latin typeface="Times New Roman" panose="02020603050405020304" pitchFamily="18" charset="0"/>
                <a:ea typeface="Times New Roman" panose="02020603050405020304" pitchFamily="18" charset="0"/>
                <a:cs typeface="Times New Roman" panose="02020603050405020304" pitchFamily="18" charset="0"/>
              </a:rPr>
              <a:t>жылдамдығы</a:t>
            </a:r>
            <a:r>
              <a:rPr lang="kk-KZ" sz="2300" dirty="0">
                <a:effectLst/>
                <a:latin typeface="Times New Roman" panose="02020603050405020304" pitchFamily="18" charset="0"/>
                <a:ea typeface="Times New Roman" panose="02020603050405020304" pitchFamily="18" charset="0"/>
                <a:cs typeface="Times New Roman" panose="02020603050405020304" pitchFamily="18" charset="0"/>
              </a:rPr>
              <a:t> әрекеттесетін заттардың </a:t>
            </a:r>
            <a:r>
              <a:rPr lang="kk-KZ" sz="2300" i="1" dirty="0">
                <a:effectLst/>
                <a:latin typeface="Times New Roman" panose="02020603050405020304" pitchFamily="18" charset="0"/>
                <a:ea typeface="Times New Roman" panose="02020603050405020304" pitchFamily="18" charset="0"/>
                <a:cs typeface="Times New Roman" panose="02020603050405020304" pitchFamily="18" charset="0"/>
              </a:rPr>
              <a:t>концентрацияларына</a:t>
            </a:r>
            <a:r>
              <a:rPr lang="kk-KZ" sz="2300" dirty="0">
                <a:effectLst/>
                <a:latin typeface="Times New Roman" panose="02020603050405020304" pitchFamily="18" charset="0"/>
                <a:ea typeface="Times New Roman" panose="02020603050405020304" pitchFamily="18" charset="0"/>
                <a:cs typeface="Times New Roman" panose="02020603050405020304" pitchFamily="18" charset="0"/>
              </a:rPr>
              <a:t> байланысты екенін 1867 ж. Н.Гульдберг пен П.Вааге анықтап, химиялық тепе-теңдікке </a:t>
            </a:r>
            <a:r>
              <a:rPr lang="kk-KZ" sz="2300" b="1" i="1" dirty="0">
                <a:effectLst/>
                <a:latin typeface="Times New Roman" panose="02020603050405020304" pitchFamily="18" charset="0"/>
                <a:ea typeface="Times New Roman" panose="02020603050405020304" pitchFamily="18" charset="0"/>
                <a:cs typeface="Times New Roman" panose="02020603050405020304" pitchFamily="18" charset="0"/>
              </a:rPr>
              <a:t>әрекеттесуші массалар заңы</a:t>
            </a:r>
            <a:r>
              <a:rPr lang="kk-KZ" sz="2300" i="1" dirty="0">
                <a:effectLst/>
                <a:latin typeface="Times New Roman" panose="02020603050405020304" pitchFamily="18" charset="0"/>
                <a:ea typeface="Times New Roman" panose="02020603050405020304" pitchFamily="18" charset="0"/>
                <a:cs typeface="Times New Roman" panose="02020603050405020304" pitchFamily="18" charset="0"/>
              </a:rPr>
              <a:t>н ұсынады.</a:t>
            </a:r>
            <a:r>
              <a:rPr lang="kk-KZ" sz="2300" dirty="0">
                <a:effectLst/>
                <a:latin typeface="Times New Roman" panose="02020603050405020304" pitchFamily="18" charset="0"/>
                <a:ea typeface="Times New Roman" panose="02020603050405020304" pitchFamily="18" charset="0"/>
                <a:cs typeface="Times New Roman" panose="02020603050405020304" pitchFamily="18" charset="0"/>
              </a:rPr>
              <a:t> Бұл заң бойынша </a:t>
            </a:r>
            <a:r>
              <a:rPr lang="kk-KZ" sz="2300" i="1" dirty="0">
                <a:effectLst/>
                <a:latin typeface="Times New Roman" panose="02020603050405020304" pitchFamily="18" charset="0"/>
                <a:ea typeface="Times New Roman" panose="02020603050405020304" pitchFamily="18" charset="0"/>
                <a:cs typeface="Times New Roman" panose="02020603050405020304" pitchFamily="18" charset="0"/>
              </a:rPr>
              <a:t>химиялық реакцияның жылдамдығы реакцияға қатысатын заттардың концентрацияларының көбейтіндісіне тәуелді</a:t>
            </a:r>
            <a:r>
              <a:rPr lang="kk-KZ" sz="23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3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300" dirty="0">
                <a:effectLst/>
                <a:latin typeface="Times New Roman" panose="02020603050405020304" pitchFamily="18" charset="0"/>
                <a:ea typeface="Times New Roman" panose="02020603050405020304" pitchFamily="18" charset="0"/>
                <a:cs typeface="Times New Roman" panose="02020603050405020304" pitchFamily="18" charset="0"/>
              </a:rPr>
              <a:t>Кез-келген химиялық тепе-теңдік өзіне сәйкес тепе-теңдік константасы (К) арқылы өрнектеледі. Аналитикалық химияда К мәні аналитикалық реакциялардың жүру бағытын және тереңдігін айқындайды және оның көмегімен қосылыстардың  тепе-теңдік концентрацияларын есептей аламыз.</a:t>
            </a:r>
          </a:p>
          <a:p>
            <a:pPr indent="342900" algn="just">
              <a:lnSpc>
                <a:spcPct val="107000"/>
              </a:lnSpc>
              <a:spcAft>
                <a:spcPts val="800"/>
              </a:spcAft>
            </a:pPr>
            <a:endParaRPr lang="ru-RU"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2C02004A-B5D0-4F67-AE8A-B401C0182B43}"/>
              </a:ext>
            </a:extLst>
          </p:cNvPr>
          <p:cNvSpPr>
            <a:spLocks noGrp="1"/>
          </p:cNvSpPr>
          <p:nvPr>
            <p:ph type="sldNum" sz="quarter" idx="15"/>
          </p:nvPr>
        </p:nvSpPr>
        <p:spPr/>
        <p:txBody>
          <a:bodyPr/>
          <a:lstStyle/>
          <a:p>
            <a:fld id="{D6F87789-79C0-4369-89FF-5E19A7612EE5}" type="slidenum">
              <a:rPr lang="ru-RU" smtClean="0"/>
              <a:pPr/>
              <a:t>4</a:t>
            </a:fld>
            <a:endParaRPr lang="ru-RU"/>
          </a:p>
        </p:txBody>
      </p:sp>
      <p:graphicFrame>
        <p:nvGraphicFramePr>
          <p:cNvPr id="10" name="Таблица 9">
            <a:extLst>
              <a:ext uri="{FF2B5EF4-FFF2-40B4-BE49-F238E27FC236}">
                <a16:creationId xmlns:a16="http://schemas.microsoft.com/office/drawing/2014/main" id="{8FB0619A-7E43-4FDB-9914-B7DA2C561E15}"/>
              </a:ext>
            </a:extLst>
          </p:cNvPr>
          <p:cNvGraphicFramePr>
            <a:graphicFrameLocks noGrp="1"/>
          </p:cNvGraphicFramePr>
          <p:nvPr>
            <p:extLst>
              <p:ext uri="{D42A27DB-BD31-4B8C-83A1-F6EECF244321}">
                <p14:modId xmlns:p14="http://schemas.microsoft.com/office/powerpoint/2010/main" val="4293775312"/>
              </p:ext>
            </p:extLst>
          </p:nvPr>
        </p:nvGraphicFramePr>
        <p:xfrm>
          <a:off x="971600" y="5085184"/>
          <a:ext cx="7023248" cy="1388769"/>
        </p:xfrm>
        <a:graphic>
          <a:graphicData uri="http://schemas.openxmlformats.org/drawingml/2006/table">
            <a:tbl>
              <a:tblPr firstRow="1" firstCol="1" bandRow="1">
                <a:tableStyleId>{5C22544A-7EE6-4342-B048-85BDC9FD1C3A}</a:tableStyleId>
              </a:tblPr>
              <a:tblGrid>
                <a:gridCol w="3637442">
                  <a:extLst>
                    <a:ext uri="{9D8B030D-6E8A-4147-A177-3AD203B41FA5}">
                      <a16:colId xmlns:a16="http://schemas.microsoft.com/office/drawing/2014/main" val="3975183832"/>
                    </a:ext>
                  </a:extLst>
                </a:gridCol>
                <a:gridCol w="3385806">
                  <a:extLst>
                    <a:ext uri="{9D8B030D-6E8A-4147-A177-3AD203B41FA5}">
                      <a16:colId xmlns:a16="http://schemas.microsoft.com/office/drawing/2014/main" val="1185576089"/>
                    </a:ext>
                  </a:extLst>
                </a:gridCol>
              </a:tblGrid>
              <a:tr h="882237">
                <a:tc gridSpan="2">
                  <a:txBody>
                    <a:bodyPr/>
                    <a:lstStyle/>
                    <a:p>
                      <a:pPr algn="ctr">
                        <a:lnSpc>
                          <a:spcPct val="107000"/>
                        </a:lnSpc>
                        <a:spcAft>
                          <a:spcPts val="800"/>
                        </a:spcAft>
                      </a:pPr>
                      <a:r>
                        <a:rPr lang="kk-KZ" sz="1400" dirty="0">
                          <a:effectLst/>
                        </a:rPr>
                        <a:t>Химиялық тепе-теңдік константасы мәнін идеальды ерітінділер үшін </a:t>
                      </a:r>
                      <a:endParaRPr lang="ru-RU" sz="1100" dirty="0">
                        <a:effectLst/>
                      </a:endParaRPr>
                    </a:p>
                    <a:p>
                      <a:pPr algn="ctr">
                        <a:lnSpc>
                          <a:spcPct val="107000"/>
                        </a:lnSpc>
                        <a:spcAft>
                          <a:spcPts val="800"/>
                        </a:spcAft>
                      </a:pPr>
                      <a:r>
                        <a:rPr lang="kk-KZ" sz="1400" dirty="0">
                          <a:effectLst/>
                        </a:rPr>
                        <a:t>екі тәсілмен өрнектеуге болады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extLst>
                  <a:ext uri="{0D108BD9-81ED-4DB2-BD59-A6C34878D82A}">
                    <a16:rowId xmlns:a16="http://schemas.microsoft.com/office/drawing/2014/main" val="511294224"/>
                  </a:ext>
                </a:extLst>
              </a:tr>
              <a:tr h="506532">
                <a:tc>
                  <a:txBody>
                    <a:bodyPr/>
                    <a:lstStyle/>
                    <a:p>
                      <a:pPr algn="ctr">
                        <a:lnSpc>
                          <a:spcPct val="107000"/>
                        </a:lnSpc>
                        <a:spcAft>
                          <a:spcPts val="800"/>
                        </a:spcAft>
                      </a:pPr>
                      <a:r>
                        <a:rPr lang="kk-KZ" sz="1400">
                          <a:effectLst/>
                        </a:rPr>
                        <a:t>Термодинамикалық</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kk-KZ" sz="1400" dirty="0">
                          <a:effectLst/>
                        </a:rPr>
                        <a:t>Кинетикалық</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03334272"/>
                  </a:ext>
                </a:extLst>
              </a:tr>
            </a:tbl>
          </a:graphicData>
        </a:graphic>
      </p:graphicFrame>
      <p:sp>
        <p:nvSpPr>
          <p:cNvPr id="11" name="Rectangle 3">
            <a:extLst>
              <a:ext uri="{FF2B5EF4-FFF2-40B4-BE49-F238E27FC236}">
                <a16:creationId xmlns:a16="http://schemas.microsoft.com/office/drawing/2014/main" id="{E35095B4-64ED-4EF4-A575-2FAFCA73383F}"/>
              </a:ext>
            </a:extLst>
          </p:cNvPr>
          <p:cNvSpPr>
            <a:spLocks noChangeArrowheads="1"/>
          </p:cNvSpPr>
          <p:nvPr/>
        </p:nvSpPr>
        <p:spPr bwMode="auto">
          <a:xfrm>
            <a:off x="971600" y="3200400"/>
            <a:ext cx="970842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142901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1F5AFC3-25F9-4244-8CFC-B9C5FE3DFEFB}"/>
              </a:ext>
            </a:extLst>
          </p:cNvPr>
          <p:cNvSpPr>
            <a:spLocks noGrp="1"/>
          </p:cNvSpPr>
          <p:nvPr>
            <p:ph sz="quarter" idx="1"/>
          </p:nvPr>
        </p:nvSpPr>
        <p:spPr>
          <a:xfrm>
            <a:off x="457200" y="260648"/>
            <a:ext cx="7931224" cy="6213304"/>
          </a:xfrm>
        </p:spPr>
        <p:txBody>
          <a:bodyPr>
            <a:normAutofit fontScale="70000" lnSpcReduction="20000"/>
          </a:bodyPr>
          <a:lstStyle/>
          <a:p>
            <a:pPr indent="0" algn="just">
              <a:lnSpc>
                <a:spcPct val="107000"/>
              </a:lnSpc>
              <a:spcAft>
                <a:spcPts val="800"/>
              </a:spcAft>
              <a:buNone/>
            </a:pPr>
            <a:r>
              <a:rPr lang="kk-KZ" sz="3300" b="1" dirty="0">
                <a:effectLst/>
                <a:latin typeface="Times New Roman" panose="02020603050405020304" pitchFamily="18" charset="0"/>
                <a:ea typeface="Calibri" panose="020F0502020204030204" pitchFamily="34" charset="0"/>
                <a:cs typeface="Times New Roman" panose="02020603050405020304" pitchFamily="18" charset="0"/>
              </a:rPr>
              <a:t>Химиялық тепе-теңдік константасы</a:t>
            </a:r>
            <a:endParaRPr lang="ru-RU" sz="33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3300" dirty="0">
                <a:effectLst/>
                <a:latin typeface="Times New Roman" panose="02020603050405020304" pitchFamily="18" charset="0"/>
                <a:ea typeface="Calibri" panose="020F0502020204030204" pitchFamily="34" charset="0"/>
                <a:cs typeface="Times New Roman" panose="02020603050405020304" pitchFamily="18" charset="0"/>
              </a:rPr>
              <a:t>Әрекеттесуші массалар заңын қолдана отырып гомогенді жүйедегі тепе-теңдік константасын қорытындылайық.</a:t>
            </a:r>
            <a:endParaRPr lang="ru-RU" sz="33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Химиялық реакцияны жалпы түрде жазатын болсақ</a:t>
            </a:r>
            <a:endParaRPr lang="ru-RU" sz="33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 А +В ↔ С + D</a:t>
            </a:r>
            <a:endParaRPr lang="ru-RU" sz="33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онда тура бағытта жүретін реакцияның жылдамдығы </a:t>
            </a:r>
            <a:endParaRPr lang="ru-RU" sz="33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ὺ</a:t>
            </a:r>
            <a:r>
              <a:rPr lang="kk-KZ" sz="3300" baseline="-25000" dirty="0">
                <a:effectLst/>
                <a:latin typeface="Times New Roman" panose="02020603050405020304" pitchFamily="18" charset="0"/>
                <a:ea typeface="Times New Roman" panose="02020603050405020304" pitchFamily="18" charset="0"/>
                <a:cs typeface="Times New Roman" panose="02020603050405020304" pitchFamily="18" charset="0"/>
              </a:rPr>
              <a:t>т </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 k</a:t>
            </a:r>
            <a:r>
              <a:rPr lang="kk-KZ" sz="3300" baseline="-25000" dirty="0">
                <a:effectLst/>
                <a:latin typeface="Times New Roman" panose="02020603050405020304" pitchFamily="18" charset="0"/>
                <a:ea typeface="Times New Roman" panose="02020603050405020304" pitchFamily="18" charset="0"/>
                <a:cs typeface="Times New Roman" panose="02020603050405020304" pitchFamily="18" charset="0"/>
              </a:rPr>
              <a:t>t </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kk-KZ" sz="33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[B],</a:t>
            </a:r>
            <a:endParaRPr lang="ru-RU" sz="33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 ал кері   реакцияның жылдамдығы </a:t>
            </a:r>
            <a:endParaRPr lang="ru-RU" sz="33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ύ</a:t>
            </a:r>
            <a:r>
              <a:rPr lang="kk-KZ" sz="3300" baseline="-25000" dirty="0">
                <a:effectLst/>
                <a:latin typeface="Times New Roman" panose="02020603050405020304" pitchFamily="18" charset="0"/>
                <a:ea typeface="Times New Roman" panose="02020603050405020304" pitchFamily="18" charset="0"/>
                <a:cs typeface="Times New Roman" panose="02020603050405020304" pitchFamily="18" charset="0"/>
              </a:rPr>
              <a:t>к</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 ← k</a:t>
            </a:r>
            <a:r>
              <a:rPr lang="kk-KZ" sz="3300" baseline="-25000" dirty="0">
                <a:effectLst/>
                <a:latin typeface="Times New Roman" panose="02020603050405020304" pitchFamily="18" charset="0"/>
                <a:ea typeface="Times New Roman" panose="02020603050405020304" pitchFamily="18" charset="0"/>
                <a:cs typeface="Times New Roman" panose="02020603050405020304" pitchFamily="18" charset="0"/>
              </a:rPr>
              <a:t>к </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[С]</a:t>
            </a:r>
            <a:r>
              <a:rPr lang="kk-KZ" sz="33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[D]</a:t>
            </a:r>
            <a:endParaRPr lang="ru-RU" sz="3300" dirty="0">
              <a:effectLst/>
              <a:latin typeface="Times New Roman" panose="02020603050405020304" pitchFamily="18" charset="0"/>
              <a:ea typeface="Calibri" panose="020F0502020204030204" pitchFamily="34" charset="0"/>
              <a:cs typeface="Times New Roman" panose="02020603050405020304" pitchFamily="18" charset="0"/>
            </a:endParaRPr>
          </a:p>
          <a:p>
            <a:pPr marL="68580" indent="0" algn="just">
              <a:lnSpc>
                <a:spcPct val="107000"/>
              </a:lnSpc>
              <a:spcAft>
                <a:spcPts val="800"/>
              </a:spcAft>
              <a:buNone/>
            </a:pP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мұнда k</a:t>
            </a:r>
            <a:r>
              <a:rPr lang="kk-KZ" sz="3300" baseline="-25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 және k</a:t>
            </a:r>
            <a:r>
              <a:rPr lang="kk-KZ" sz="3300" baseline="-25000" dirty="0">
                <a:effectLst/>
                <a:latin typeface="Times New Roman" panose="02020603050405020304" pitchFamily="18" charset="0"/>
                <a:ea typeface="Times New Roman" panose="02020603050405020304" pitchFamily="18" charset="0"/>
                <a:cs typeface="Times New Roman" panose="02020603050405020304" pitchFamily="18" charset="0"/>
              </a:rPr>
              <a:t>к</a:t>
            </a:r>
            <a:r>
              <a:rPr lang="kk-KZ" sz="3300" dirty="0">
                <a:effectLst/>
                <a:latin typeface="Times New Roman" panose="02020603050405020304" pitchFamily="18" charset="0"/>
                <a:ea typeface="Times New Roman" panose="02020603050405020304" pitchFamily="18" charset="0"/>
                <a:cs typeface="Times New Roman" panose="02020603050405020304" pitchFamily="18" charset="0"/>
              </a:rPr>
              <a:t> – пропорционалдық коэффициенттері, жылдамдық константалары деп аталады;[A], [B], [C] және  [D]  - заттардың тепе-теңдік концентрациялары.</a:t>
            </a:r>
            <a:endParaRPr lang="ru-RU" sz="33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983F9870-8243-4CC0-80BA-2C27C04F3AD9}"/>
              </a:ext>
            </a:extLst>
          </p:cNvPr>
          <p:cNvSpPr>
            <a:spLocks noGrp="1"/>
          </p:cNvSpPr>
          <p:nvPr>
            <p:ph type="sldNum" sz="quarter" idx="15"/>
          </p:nvPr>
        </p:nvSpPr>
        <p:spPr/>
        <p:txBody>
          <a:bodyPr/>
          <a:lstStyle/>
          <a:p>
            <a:fld id="{D6F87789-79C0-4369-89FF-5E19A7612EE5}" type="slidenum">
              <a:rPr lang="ru-RU" smtClean="0"/>
              <a:pPr/>
              <a:t>5</a:t>
            </a:fld>
            <a:endParaRPr lang="ru-RU"/>
          </a:p>
        </p:txBody>
      </p:sp>
    </p:spTree>
    <p:extLst>
      <p:ext uri="{BB962C8B-B14F-4D97-AF65-F5344CB8AC3E}">
        <p14:creationId xmlns:p14="http://schemas.microsoft.com/office/powerpoint/2010/main" val="2813152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D5C8C51-9034-47DC-BF6D-46C1592C31B8}"/>
              </a:ext>
            </a:extLst>
          </p:cNvPr>
          <p:cNvSpPr>
            <a:spLocks noGrp="1"/>
          </p:cNvSpPr>
          <p:nvPr>
            <p:ph sz="quarter" idx="1"/>
          </p:nvPr>
        </p:nvSpPr>
        <p:spPr>
          <a:xfrm>
            <a:off x="457200" y="260648"/>
            <a:ext cx="8147248" cy="6213304"/>
          </a:xfrm>
        </p:spPr>
        <p:txBody>
          <a:bodyPr>
            <a:normAutofit fontScale="47500" lnSpcReduction="20000"/>
          </a:bodyPr>
          <a:lstStyle/>
          <a:p>
            <a:pPr marR="0" lvl="0" indent="0" algn="just" defTabSz="914400" rtl="0" eaLnBrk="1" fontAlgn="auto" latinLnBrk="0" hangingPunct="1">
              <a:lnSpc>
                <a:spcPct val="107000"/>
              </a:lnSpc>
              <a:spcBef>
                <a:spcPts val="600"/>
              </a:spcBef>
              <a:spcAft>
                <a:spcPts val="800"/>
              </a:spcAft>
              <a:buClr>
                <a:srgbClr val="FE8637"/>
              </a:buClr>
              <a:buSzPct val="70000"/>
              <a:buNone/>
              <a:tabLst/>
              <a:defRPr/>
            </a:pPr>
            <a:endParaRPr kumimoji="0" lang="kk-KZ" sz="3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R="0" lvl="0" indent="0" algn="just" defTabSz="914400" rtl="0" eaLnBrk="1" fontAlgn="auto" latinLnBrk="0" hangingPunct="1">
              <a:lnSpc>
                <a:spcPct val="107000"/>
              </a:lnSpc>
              <a:spcBef>
                <a:spcPts val="600"/>
              </a:spcBef>
              <a:spcAft>
                <a:spcPts val="800"/>
              </a:spcAft>
              <a:buClr>
                <a:srgbClr val="FE8637"/>
              </a:buClr>
              <a:buSzPct val="70000"/>
              <a:buNone/>
              <a:tabLst/>
              <a:defRPr/>
            </a:pPr>
            <a:r>
              <a:rPr kumimoji="0" lang="kk-KZ" sz="4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Реакцияның бастапқы кезінде А мен В заттарының концентрациялары С мен Д заттарының мөлшеріне қарағанда көп. Сондықтан, тура бағытта жүретін реакцияның жылдамдығы басым болады. Бірте-бірте А мен В заттарының мөлшерлері азая бастайды, ал реакция өнімдерінің концентрациялары артады. Сол кезде кері бағытта жүретін реакцияның жылдамдығы өседі де соңында екі қарама-қарсы реакциялардың жылдамдықтары теңеседі:</a:t>
            </a:r>
            <a:endParaRPr kumimoji="0" lang="ru-RU" sz="4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274320" marR="0" lvl="0" indent="0" algn="just" defTabSz="914400" rtl="0" eaLnBrk="1" fontAlgn="auto" latinLnBrk="0" hangingPunct="1">
              <a:lnSpc>
                <a:spcPct val="107000"/>
              </a:lnSpc>
              <a:spcBef>
                <a:spcPts val="600"/>
              </a:spcBef>
              <a:spcAft>
                <a:spcPts val="800"/>
              </a:spcAft>
              <a:buClr>
                <a:srgbClr val="FE8637"/>
              </a:buClr>
              <a:buSzPct val="70000"/>
              <a:buFont typeface="Wingdings"/>
              <a:buNone/>
              <a:tabLst/>
              <a:defRPr/>
            </a:pPr>
            <a:r>
              <a:rPr kumimoji="0" lang="kk-KZ" sz="4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ὺ</a:t>
            </a:r>
            <a:r>
              <a:rPr kumimoji="0" lang="kk-KZ" sz="4400" b="0" i="0" u="none" strike="noStrike" kern="1200" cap="none" spc="0" normalizeH="0" baseline="-2500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т</a:t>
            </a:r>
            <a:r>
              <a:rPr kumimoji="0" lang="kk-KZ" sz="4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ύ</a:t>
            </a:r>
            <a:r>
              <a:rPr kumimoji="0" lang="kk-KZ" sz="4400" b="0" i="0" u="none" strike="noStrike" kern="1200" cap="none" spc="0" normalizeH="0" baseline="-2500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к</a:t>
            </a:r>
            <a:r>
              <a:rPr kumimoji="0" lang="kk-KZ" sz="4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яғни </a:t>
            </a:r>
            <a:endParaRPr kumimoji="0" lang="ru-RU" sz="4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274320" marR="0" lvl="0" indent="0" algn="just" defTabSz="914400" rtl="0" eaLnBrk="1" fontAlgn="auto" latinLnBrk="0" hangingPunct="1">
              <a:lnSpc>
                <a:spcPct val="107000"/>
              </a:lnSpc>
              <a:spcBef>
                <a:spcPts val="600"/>
              </a:spcBef>
              <a:spcAft>
                <a:spcPts val="800"/>
              </a:spcAft>
              <a:buClr>
                <a:srgbClr val="FE8637"/>
              </a:buClr>
              <a:buSzPct val="70000"/>
              <a:buFont typeface="Wingdings"/>
              <a:buNone/>
              <a:tabLst/>
              <a:defRPr/>
            </a:pPr>
            <a:r>
              <a:rPr kumimoji="0" lang="kk-KZ" sz="4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k</a:t>
            </a:r>
            <a:r>
              <a:rPr kumimoji="0" lang="kk-KZ" sz="4400" b="0" i="0" u="none" strike="noStrike" kern="1200" cap="none" spc="0" normalizeH="0" baseline="-2500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т</a:t>
            </a:r>
            <a:r>
              <a:rPr kumimoji="0" lang="kk-KZ" sz="4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 [B] = k</a:t>
            </a:r>
            <a:r>
              <a:rPr kumimoji="0" lang="kk-KZ" sz="4400" b="0" i="0" u="none" strike="noStrike" kern="1200" cap="none" spc="0" normalizeH="0" baseline="-2500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к</a:t>
            </a:r>
            <a:r>
              <a:rPr kumimoji="0" lang="kk-KZ" sz="4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[С] [D].</a:t>
            </a:r>
          </a:p>
          <a:p>
            <a:pPr marL="274320" marR="0" lvl="0" indent="0" algn="just" defTabSz="914400" rtl="0" eaLnBrk="1" fontAlgn="auto" latinLnBrk="0" hangingPunct="1">
              <a:lnSpc>
                <a:spcPct val="107000"/>
              </a:lnSpc>
              <a:spcBef>
                <a:spcPts val="600"/>
              </a:spcBef>
              <a:spcAft>
                <a:spcPts val="800"/>
              </a:spcAft>
              <a:buClr>
                <a:srgbClr val="FE8637"/>
              </a:buClr>
              <a:buSzPct val="70000"/>
              <a:buFont typeface="Wingdings"/>
              <a:buNone/>
              <a:tabLst/>
              <a:defRPr/>
            </a:pPr>
            <a:endParaRPr kumimoji="0" lang="ru-RU" sz="4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4400" dirty="0">
                <a:effectLst/>
                <a:latin typeface="Times New Roman" panose="02020603050405020304" pitchFamily="18" charset="0"/>
                <a:ea typeface="Times New Roman" panose="02020603050405020304" pitchFamily="18" charset="0"/>
                <a:cs typeface="Times New Roman" panose="02020603050405020304" pitchFamily="18" charset="0"/>
              </a:rPr>
              <a:t>Тепе-теңдік орнағанда реакциялардың тура және кері бағыттарда жүруі тоқтап қалмайды, бірақ барлық заттардың концентрациялары өзгермейді, демек динамикалық тепе-теңдік пайда болады – заттардың қанша молекулалары реакцияға қатысса, соншасы кері реакцияда түзіледі. </a:t>
            </a:r>
            <a:endParaRPr lang="ru-RU" sz="4400" dirty="0">
              <a:effectLst/>
              <a:latin typeface="Times New Roman" panose="02020603050405020304" pitchFamily="18" charset="0"/>
              <a:ea typeface="Calibri" panose="020F0502020204030204" pitchFamily="34" charset="0"/>
              <a:cs typeface="Times New Roman" panose="02020603050405020304" pitchFamily="18" charset="0"/>
            </a:endParaRPr>
          </a:p>
          <a:p>
            <a:pPr indent="342900" algn="just">
              <a:lnSpc>
                <a:spcPct val="107000"/>
              </a:lnSpc>
              <a:spcAft>
                <a:spcPts val="800"/>
              </a:spcAft>
            </a:pPr>
            <a:endParaRPr lang="ru-RU" sz="3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BD3C65C3-60AA-4C4E-B7A9-AA47AC450BC4}"/>
              </a:ext>
            </a:extLst>
          </p:cNvPr>
          <p:cNvSpPr>
            <a:spLocks noGrp="1"/>
          </p:cNvSpPr>
          <p:nvPr>
            <p:ph type="sldNum" sz="quarter" idx="15"/>
          </p:nvPr>
        </p:nvSpPr>
        <p:spPr/>
        <p:txBody>
          <a:bodyPr/>
          <a:lstStyle/>
          <a:p>
            <a:fld id="{D6F87789-79C0-4369-89FF-5E19A7612EE5}" type="slidenum">
              <a:rPr lang="ru-RU" smtClean="0"/>
              <a:pPr/>
              <a:t>6</a:t>
            </a:fld>
            <a:endParaRPr lang="ru-RU"/>
          </a:p>
        </p:txBody>
      </p:sp>
    </p:spTree>
    <p:extLst>
      <p:ext uri="{BB962C8B-B14F-4D97-AF65-F5344CB8AC3E}">
        <p14:creationId xmlns:p14="http://schemas.microsoft.com/office/powerpoint/2010/main" val="3652071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46156325-B0DA-47DF-B721-CFD4C9D435FE}"/>
                  </a:ext>
                </a:extLst>
              </p:cNvPr>
              <p:cNvSpPr>
                <a:spLocks noGrp="1"/>
              </p:cNvSpPr>
              <p:nvPr>
                <p:ph sz="quarter" idx="1"/>
              </p:nvPr>
            </p:nvSpPr>
            <p:spPr>
              <a:xfrm>
                <a:off x="457200" y="476672"/>
                <a:ext cx="8075240" cy="5997280"/>
              </a:xfrm>
            </p:spPr>
            <p:txBody>
              <a:bodyPr>
                <a:normAutofit/>
              </a:bodyPr>
              <a:lstStyle/>
              <a:p>
                <a:pPr marL="0" marR="0" lvl="0" indent="0" algn="ctr" defTabSz="914400" rtl="0" eaLnBrk="1" fontAlgn="auto" latinLnBrk="0" hangingPunct="1">
                  <a:lnSpc>
                    <a:spcPct val="107000"/>
                  </a:lnSpc>
                  <a:spcBef>
                    <a:spcPts val="600"/>
                  </a:spcBef>
                  <a:spcAft>
                    <a:spcPts val="800"/>
                  </a:spcAft>
                  <a:buClr>
                    <a:srgbClr val="FE8637"/>
                  </a:buClr>
                  <a:buSzPct val="70000"/>
                  <a:buFont typeface="Wingdings"/>
                  <a:buNone/>
                  <a:tabLst/>
                  <a:defRPr/>
                </a:pPr>
                <a:endParaRPr kumimoji="0" lang="ru-RU" sz="1500" b="0" i="1" u="none" strike="noStrike" kern="1200" cap="none" spc="0" normalizeH="0" baseline="0" noProof="0" dirty="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07000"/>
                  </a:lnSpc>
                  <a:spcBef>
                    <a:spcPts val="600"/>
                  </a:spcBef>
                  <a:spcAft>
                    <a:spcPts val="800"/>
                  </a:spcAft>
                  <a:buClr>
                    <a:srgbClr val="FE8637"/>
                  </a:buClr>
                  <a:buSzPct val="70000"/>
                  <a:buFont typeface="Wingdings"/>
                  <a:buNone/>
                  <a:tabLst/>
                  <a:defRPr/>
                </a:pPr>
                <a:r>
                  <a:rPr kumimoji="0" lang="kk-KZ" sz="2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a:t>
                </a:r>
                <a:r>
                  <a:rPr kumimoji="0" lang="kk-KZ" sz="2200" b="0" i="0" u="none" strike="noStrike" kern="1200" cap="none" spc="0" normalizeH="0" baseline="-2500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т</a:t>
                </a:r>
                <a:r>
                  <a:rPr kumimoji="0" lang="kk-KZ" sz="2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 [B] = k</a:t>
                </a:r>
                <a:r>
                  <a:rPr kumimoji="0" lang="kk-KZ" sz="2200" b="0" i="0" u="none" strike="noStrike" kern="1200" cap="none" spc="0" normalizeH="0" baseline="-2500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к</a:t>
                </a:r>
                <a:r>
                  <a:rPr kumimoji="0" lang="kk-KZ" sz="2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[С] [D].</a:t>
                </a:r>
                <a:endParaRPr lang="ru-RU" sz="2200"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07000"/>
                  </a:lnSpc>
                  <a:spcBef>
                    <a:spcPts val="600"/>
                  </a:spcBef>
                  <a:spcAft>
                    <a:spcPts val="800"/>
                  </a:spcAft>
                  <a:buClr>
                    <a:srgbClr val="FE8637"/>
                  </a:buClr>
                  <a:buSzPct val="70000"/>
                  <a:buFont typeface="Wingdings"/>
                  <a:buNone/>
                  <a:tabLst/>
                  <a:defRPr/>
                </a:pPr>
                <a14:m>
                  <m:oMathPara xmlns:m="http://schemas.openxmlformats.org/officeDocument/2006/math">
                    <m:oMathParaPr>
                      <m:jc m:val="centerGroup"/>
                    </m:oMathParaPr>
                    <m:oMath xmlns:m="http://schemas.openxmlformats.org/officeDocument/2006/math">
                      <m:f>
                        <m:fPr>
                          <m:ctrlPr>
                            <a:rPr kumimoji="0" lang="ru-RU" sz="2200" b="0" i="1"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kumimoji="0" lang="ru-RU" sz="22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sSubPr>
                            <m:e>
                              <m:r>
                                <a:rPr kumimoji="0" lang="kk-KZ" sz="22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𝑘</m:t>
                              </m:r>
                            </m:e>
                            <m:sub>
                              <m:r>
                                <a:rPr kumimoji="0" lang="kk-KZ" sz="22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т</m:t>
                              </m:r>
                            </m:sub>
                          </m:sSub>
                        </m:num>
                        <m:den>
                          <m:sSub>
                            <m:sSubPr>
                              <m:ctrlPr>
                                <a:rPr kumimoji="0" lang="ru-RU" sz="22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sSubPr>
                            <m:e>
                              <m:r>
                                <a:rPr kumimoji="0" lang="kk-KZ" sz="22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𝑘</m:t>
                              </m:r>
                            </m:e>
                            <m:sub>
                              <m:r>
                                <a:rPr kumimoji="0" lang="kk-KZ" sz="22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к</m:t>
                              </m:r>
                            </m:sub>
                          </m:sSub>
                        </m:den>
                      </m:f>
                      <m:r>
                        <a:rPr kumimoji="0" lang="kk-KZ" sz="22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m:t>
                      </m:r>
                      <m:r>
                        <a:rPr kumimoji="0" lang="kk-KZ" sz="22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𝐾</m:t>
                      </m:r>
                      <m:r>
                        <a:rPr kumimoji="0" lang="kk-KZ" sz="22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m:t>
                      </m:r>
                      <m:f>
                        <m:fPr>
                          <m:ctrlPr>
                            <a:rPr kumimoji="0" lang="ru-RU" sz="22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d>
                            <m:dPr>
                              <m:begChr m:val="["/>
                              <m:endChr m:val="]"/>
                              <m:ctrlPr>
                                <a:rPr kumimoji="0" lang="ru-RU" sz="22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dPr>
                            <m:e>
                              <m:r>
                                <a:rPr kumimoji="0" lang="kk-KZ" sz="22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𝐶</m:t>
                              </m:r>
                            </m:e>
                          </m:d>
                          <m:d>
                            <m:dPr>
                              <m:begChr m:val="["/>
                              <m:endChr m:val="]"/>
                              <m:ctrlPr>
                                <a:rPr kumimoji="0" lang="ru-RU" sz="22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dPr>
                            <m:e>
                              <m:r>
                                <a:rPr kumimoji="0" lang="kk-KZ" sz="22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𝐷</m:t>
                              </m:r>
                            </m:e>
                          </m:d>
                        </m:num>
                        <m:den>
                          <m:d>
                            <m:dPr>
                              <m:begChr m:val="["/>
                              <m:endChr m:val="]"/>
                              <m:ctrlPr>
                                <a:rPr kumimoji="0" lang="ru-RU" sz="22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dPr>
                            <m:e>
                              <m:r>
                                <a:rPr kumimoji="0" lang="kk-KZ" sz="22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𝐴</m:t>
                              </m:r>
                            </m:e>
                          </m:d>
                          <m:d>
                            <m:dPr>
                              <m:begChr m:val="["/>
                              <m:endChr m:val="]"/>
                              <m:ctrlPr>
                                <a:rPr kumimoji="0" lang="ru-RU" sz="22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dPr>
                            <m:e>
                              <m:r>
                                <a:rPr kumimoji="0" lang="kk-KZ" sz="22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𝐵</m:t>
                              </m:r>
                            </m:e>
                          </m:d>
                        </m:den>
                      </m:f>
                    </m:oMath>
                  </m:oMathPara>
                </a14:m>
                <a:endParaRPr kumimoji="0" lang="ru-RU" sz="2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274320" marR="0" lvl="0" indent="0" algn="just" defTabSz="914400" rtl="0" eaLnBrk="1" fontAlgn="auto" latinLnBrk="0" hangingPunct="1">
                  <a:lnSpc>
                    <a:spcPct val="107000"/>
                  </a:lnSpc>
                  <a:spcBef>
                    <a:spcPts val="600"/>
                  </a:spcBef>
                  <a:spcAft>
                    <a:spcPts val="800"/>
                  </a:spcAft>
                  <a:buClr>
                    <a:srgbClr val="FE8637"/>
                  </a:buClr>
                  <a:buSzPct val="70000"/>
                  <a:buFont typeface="Wingdings"/>
                  <a:buNone/>
                  <a:tabLst/>
                  <a:defRPr/>
                </a:pPr>
                <a:r>
                  <a:rPr kumimoji="0" lang="kk-KZ" sz="2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Мұнда К – реакцияның концентрациялық тепе-теңдік константасы; (К</a:t>
                </a:r>
                <a:r>
                  <a:rPr kumimoji="0" lang="kk-KZ" sz="2200" b="0" i="0" u="none" strike="noStrike" kern="1200" cap="none" spc="0" normalizeH="0" baseline="3000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к </a:t>
                </a:r>
                <a:r>
                  <a:rPr kumimoji="0" lang="kk-KZ" sz="2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немесе К</a:t>
                </a:r>
                <a:r>
                  <a:rPr kumimoji="0" lang="kk-KZ" sz="2200" b="0" i="0" u="none" strike="noStrike" kern="1200" cap="none" spc="0" normalizeH="0" baseline="3000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с</a:t>
                </a:r>
                <a:r>
                  <a:rPr kumimoji="0" lang="kk-KZ" sz="2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ru-RU" sz="2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200" dirty="0">
                    <a:effectLst/>
                    <a:latin typeface="Times New Roman" panose="02020603050405020304" pitchFamily="18" charset="0"/>
                    <a:ea typeface="Times New Roman" panose="02020603050405020304" pitchFamily="18" charset="0"/>
                    <a:cs typeface="Times New Roman" panose="02020603050405020304" pitchFamily="18" charset="0"/>
                  </a:rPr>
                  <a:t>Химиялық тепе-теңдік константасы реакция механизміне тәуелді емес, тек реакция теңдеуі стехиометриялы орындалады.</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200" dirty="0">
                    <a:effectLst/>
                    <a:latin typeface="Times New Roman" panose="02020603050405020304" pitchFamily="18" charset="0"/>
                    <a:ea typeface="Times New Roman" panose="02020603050405020304" pitchFamily="18" charset="0"/>
                    <a:cs typeface="Times New Roman" panose="02020603050405020304" pitchFamily="18" charset="0"/>
                  </a:rPr>
                  <a:t>Егерде,                           aА + bВ ↔ cС + dD,</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2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kk-KZ" b="1" i="1">
                        <a:effectLst/>
                        <a:latin typeface="Cambria Math" panose="02040503050406030204" pitchFamily="18" charset="0"/>
                        <a:ea typeface="Times New Roman" panose="02020603050405020304" pitchFamily="18" charset="0"/>
                        <a:cs typeface="Times New Roman" panose="02020603050405020304" pitchFamily="18" charset="0"/>
                      </a:rPr>
                      <m:t>𝑲</m:t>
                    </m:r>
                    <m:r>
                      <a:rPr lang="kk-KZ"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ru-RU" i="1">
                            <a:effectLst/>
                            <a:latin typeface="Cambria Math" panose="02040503050406030204" pitchFamily="18" charset="0"/>
                            <a:ea typeface="Times New Roman" panose="02020603050405020304" pitchFamily="18" charset="0"/>
                            <a:cs typeface="Times New Roman" panose="02020603050405020304" pitchFamily="18" charset="0"/>
                          </a:rPr>
                        </m:ctrlPr>
                      </m:fPr>
                      <m:num>
                        <m:sSup>
                          <m:sSupPr>
                            <m:ctrlPr>
                              <a:rPr lang="ru-RU"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ru-RU"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kk-KZ" i="1">
                                    <a:effectLst/>
                                    <a:latin typeface="Cambria Math" panose="02040503050406030204" pitchFamily="18" charset="0"/>
                                    <a:ea typeface="Times New Roman" panose="02020603050405020304" pitchFamily="18" charset="0"/>
                                    <a:cs typeface="Times New Roman" panose="02020603050405020304" pitchFamily="18" charset="0"/>
                                  </a:rPr>
                                  <m:t>𝐶</m:t>
                                </m:r>
                              </m:e>
                            </m:d>
                          </m:e>
                          <m:sup>
                            <m:r>
                              <a:rPr lang="kk-KZ" i="1">
                                <a:effectLst/>
                                <a:latin typeface="Cambria Math" panose="02040503050406030204" pitchFamily="18" charset="0"/>
                                <a:ea typeface="Times New Roman" panose="02020603050405020304" pitchFamily="18" charset="0"/>
                                <a:cs typeface="Times New Roman" panose="02020603050405020304" pitchFamily="18" charset="0"/>
                              </a:rPr>
                              <m:t>𝑐</m:t>
                            </m:r>
                          </m:sup>
                        </m:sSup>
                        <m:sSup>
                          <m:sSupPr>
                            <m:ctrlPr>
                              <a:rPr lang="ru-RU"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ru-RU"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kk-KZ" i="1">
                                    <a:effectLst/>
                                    <a:latin typeface="Cambria Math" panose="02040503050406030204" pitchFamily="18" charset="0"/>
                                    <a:ea typeface="Times New Roman" panose="02020603050405020304" pitchFamily="18" charset="0"/>
                                    <a:cs typeface="Times New Roman" panose="02020603050405020304" pitchFamily="18" charset="0"/>
                                  </a:rPr>
                                  <m:t>𝐷</m:t>
                                </m:r>
                              </m:e>
                            </m:d>
                          </m:e>
                          <m:sup>
                            <m:r>
                              <a:rPr lang="kk-KZ" i="1">
                                <a:effectLst/>
                                <a:latin typeface="Cambria Math" panose="02040503050406030204" pitchFamily="18" charset="0"/>
                                <a:ea typeface="Times New Roman" panose="02020603050405020304" pitchFamily="18" charset="0"/>
                                <a:cs typeface="Times New Roman" panose="02020603050405020304" pitchFamily="18" charset="0"/>
                              </a:rPr>
                              <m:t>𝑑</m:t>
                            </m:r>
                          </m:sup>
                        </m:sSup>
                      </m:num>
                      <m:den>
                        <m:sSup>
                          <m:sSupPr>
                            <m:ctrlPr>
                              <a:rPr lang="ru-RU"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ru-RU"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kk-KZ" i="1">
                                    <a:effectLst/>
                                    <a:latin typeface="Cambria Math" panose="02040503050406030204" pitchFamily="18" charset="0"/>
                                    <a:ea typeface="Times New Roman" panose="02020603050405020304" pitchFamily="18" charset="0"/>
                                    <a:cs typeface="Times New Roman" panose="02020603050405020304" pitchFamily="18" charset="0"/>
                                  </a:rPr>
                                  <m:t>𝐴</m:t>
                                </m:r>
                              </m:e>
                            </m:d>
                          </m:e>
                          <m:sup>
                            <m:r>
                              <a:rPr lang="kk-KZ" i="1">
                                <a:effectLst/>
                                <a:latin typeface="Cambria Math" panose="02040503050406030204" pitchFamily="18" charset="0"/>
                                <a:ea typeface="Times New Roman" panose="02020603050405020304" pitchFamily="18" charset="0"/>
                                <a:cs typeface="Times New Roman" panose="02020603050405020304" pitchFamily="18" charset="0"/>
                              </a:rPr>
                              <m:t>𝑎</m:t>
                            </m:r>
                          </m:sup>
                        </m:sSup>
                        <m:sSup>
                          <m:sSupPr>
                            <m:ctrlPr>
                              <a:rPr lang="ru-RU"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ru-RU"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kk-KZ" i="1">
                                    <a:effectLst/>
                                    <a:latin typeface="Cambria Math" panose="02040503050406030204" pitchFamily="18" charset="0"/>
                                    <a:ea typeface="Times New Roman" panose="02020603050405020304" pitchFamily="18" charset="0"/>
                                    <a:cs typeface="Times New Roman" panose="02020603050405020304" pitchFamily="18" charset="0"/>
                                  </a:rPr>
                                  <m:t>𝐵</m:t>
                                </m:r>
                              </m:e>
                            </m:d>
                          </m:e>
                          <m:sup>
                            <m:r>
                              <a:rPr lang="kk-KZ" i="1">
                                <a:effectLst/>
                                <a:latin typeface="Cambria Math" panose="02040503050406030204" pitchFamily="18" charset="0"/>
                                <a:ea typeface="Times New Roman" panose="02020603050405020304" pitchFamily="18" charset="0"/>
                                <a:cs typeface="Times New Roman" panose="02020603050405020304" pitchFamily="18" charset="0"/>
                              </a:rPr>
                              <m:t>𝑏</m:t>
                            </m:r>
                          </m:sup>
                        </m:sSup>
                      </m:den>
                    </m:f>
                  </m:oMath>
                </a14:m>
                <a:r>
                  <a:rPr lang="kk-KZ"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200"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46156325-B0DA-47DF-B721-CFD4C9D435FE}"/>
                  </a:ext>
                </a:extLst>
              </p:cNvPr>
              <p:cNvSpPr>
                <a:spLocks noGrp="1" noRot="1" noChangeAspect="1" noMove="1" noResize="1" noEditPoints="1" noAdjustHandles="1" noChangeArrowheads="1" noChangeShapeType="1" noTextEdit="1"/>
              </p:cNvSpPr>
              <p:nvPr>
                <p:ph sz="quarter" idx="1"/>
              </p:nvPr>
            </p:nvSpPr>
            <p:spPr>
              <a:xfrm>
                <a:off x="457200" y="476672"/>
                <a:ext cx="8075240" cy="5997280"/>
              </a:xfrm>
              <a:blipFill>
                <a:blip r:embed="rId2"/>
                <a:stretch>
                  <a:fillRect r="-981"/>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C5493CC2-9822-4734-9FC9-304B7E14153A}"/>
              </a:ext>
            </a:extLst>
          </p:cNvPr>
          <p:cNvSpPr>
            <a:spLocks noGrp="1"/>
          </p:cNvSpPr>
          <p:nvPr>
            <p:ph type="sldNum" sz="quarter" idx="15"/>
          </p:nvPr>
        </p:nvSpPr>
        <p:spPr/>
        <p:txBody>
          <a:bodyPr/>
          <a:lstStyle/>
          <a:p>
            <a:fld id="{D6F87789-79C0-4369-89FF-5E19A7612EE5}" type="slidenum">
              <a:rPr lang="ru-RU" smtClean="0"/>
              <a:pPr/>
              <a:t>7</a:t>
            </a:fld>
            <a:endParaRPr lang="ru-RU"/>
          </a:p>
        </p:txBody>
      </p:sp>
    </p:spTree>
    <p:extLst>
      <p:ext uri="{BB962C8B-B14F-4D97-AF65-F5344CB8AC3E}">
        <p14:creationId xmlns:p14="http://schemas.microsoft.com/office/powerpoint/2010/main" val="3588047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02C64E79-C003-4AD6-9E55-44DC824DA340}"/>
                  </a:ext>
                </a:extLst>
              </p:cNvPr>
              <p:cNvSpPr>
                <a:spLocks noGrp="1"/>
              </p:cNvSpPr>
              <p:nvPr>
                <p:ph sz="quarter" idx="1"/>
              </p:nvPr>
            </p:nvSpPr>
            <p:spPr>
              <a:xfrm>
                <a:off x="457200" y="476672"/>
                <a:ext cx="8147248" cy="5997280"/>
              </a:xfrm>
            </p:spPr>
            <p:txBody>
              <a:bodyPr>
                <a:noAutofit/>
              </a:bodyPr>
              <a:lstStyle/>
              <a:p>
                <a:pPr indent="0" algn="just">
                  <a:lnSpc>
                    <a:spcPct val="107000"/>
                  </a:lnSpc>
                  <a:spcAft>
                    <a:spcPts val="800"/>
                  </a:spcAft>
                  <a:buNone/>
                </a:pPr>
                <a:r>
                  <a:rPr lang="kk-KZ" sz="2800" dirty="0">
                    <a:effectLst/>
                    <a:latin typeface="Times New Roman" panose="02020603050405020304" pitchFamily="18" charset="0"/>
                    <a:ea typeface="Times New Roman" panose="02020603050405020304" pitchFamily="18" charset="0"/>
                    <a:cs typeface="Times New Roman" panose="02020603050405020304" pitchFamily="18" charset="0"/>
                  </a:rPr>
                  <a:t>Химиялық тепе-теңдікте тұрақты температура мен қысымда  реакцияның нәтижесінде пайда болған заттардың концентрацияларының (стехиометриялық коэффициенттеріне сәйкес) көбейтіндісінің реакцияға қатысқан заттардың концентрацияларының көбейтіндісіне қатынасы тұрақты шама – </a:t>
                </a:r>
                <a:r>
                  <a:rPr lang="kk-KZ" sz="2800" b="1" i="1" dirty="0">
                    <a:effectLst/>
                    <a:latin typeface="Times New Roman" panose="02020603050405020304" pitchFamily="18" charset="0"/>
                    <a:ea typeface="Times New Roman" panose="02020603050405020304" pitchFamily="18" charset="0"/>
                    <a:cs typeface="Times New Roman" panose="02020603050405020304" pitchFamily="18" charset="0"/>
                  </a:rPr>
                  <a:t>тепе- теңдік константа (К) </a:t>
                </a:r>
                <a:r>
                  <a:rPr lang="kk-KZ" sz="2800" dirty="0">
                    <a:effectLst/>
                    <a:latin typeface="Times New Roman" panose="02020603050405020304" pitchFamily="18" charset="0"/>
                    <a:ea typeface="Times New Roman" panose="02020603050405020304" pitchFamily="18" charset="0"/>
                    <a:cs typeface="Times New Roman" panose="02020603050405020304" pitchFamily="18" charset="0"/>
                  </a:rPr>
                  <a:t>болып табылады.</a:t>
                </a:r>
              </a:p>
              <a:p>
                <a:pPr lvl="0" indent="0" algn="ctr">
                  <a:lnSpc>
                    <a:spcPct val="107000"/>
                  </a:lnSpc>
                  <a:spcAft>
                    <a:spcPts val="800"/>
                  </a:spcAft>
                  <a:buClr>
                    <a:srgbClr val="FE8637"/>
                  </a:buClr>
                  <a:buNone/>
                </a:pPr>
                <a:r>
                  <a:rPr lang="kk-KZ" sz="28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А +В ↔ С + D</a:t>
                </a:r>
              </a:p>
              <a:p>
                <a:pPr marL="0" indent="0">
                  <a:buNone/>
                </a:pPr>
                <a14:m>
                  <m:oMathPara xmlns:m="http://schemas.openxmlformats.org/officeDocument/2006/math">
                    <m:oMathParaPr>
                      <m:jc m:val="centerGroup"/>
                    </m:oMathParaPr>
                    <m:oMath xmlns:m="http://schemas.openxmlformats.org/officeDocument/2006/math">
                      <m:r>
                        <a:rPr kumimoji="0" lang="kk-KZ" sz="2800" b="0" i="1"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𝐾</m:t>
                      </m:r>
                      <m:r>
                        <a:rPr kumimoji="0" lang="kk-KZ" sz="2800" b="0" i="1"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m:t>
                      </m:r>
                      <m:f>
                        <m:fPr>
                          <m:ctrlPr>
                            <a:rPr kumimoji="0" lang="ru-RU" sz="28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d>
                            <m:dPr>
                              <m:begChr m:val="["/>
                              <m:endChr m:val="]"/>
                              <m:ctrlPr>
                                <a:rPr kumimoji="0" lang="ru-RU" sz="28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dPr>
                            <m:e>
                              <m:r>
                                <a:rPr kumimoji="0" lang="kk-KZ" sz="28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𝐶</m:t>
                              </m:r>
                            </m:e>
                          </m:d>
                          <m:d>
                            <m:dPr>
                              <m:begChr m:val="["/>
                              <m:endChr m:val="]"/>
                              <m:ctrlPr>
                                <a:rPr kumimoji="0" lang="ru-RU" sz="28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dPr>
                            <m:e>
                              <m:r>
                                <a:rPr kumimoji="0" lang="kk-KZ" sz="28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𝐷</m:t>
                              </m:r>
                            </m:e>
                          </m:d>
                        </m:num>
                        <m:den>
                          <m:d>
                            <m:dPr>
                              <m:begChr m:val="["/>
                              <m:endChr m:val="]"/>
                              <m:ctrlPr>
                                <a:rPr kumimoji="0" lang="ru-RU" sz="28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dPr>
                            <m:e>
                              <m:r>
                                <a:rPr kumimoji="0" lang="kk-KZ" sz="28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𝐴</m:t>
                              </m:r>
                            </m:e>
                          </m:d>
                          <m:d>
                            <m:dPr>
                              <m:begChr m:val="["/>
                              <m:endChr m:val="]"/>
                              <m:ctrlPr>
                                <a:rPr kumimoji="0" lang="ru-RU" sz="28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dPr>
                            <m:e>
                              <m:r>
                                <a:rPr kumimoji="0" lang="kk-KZ" sz="28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𝐵</m:t>
                              </m:r>
                            </m:e>
                          </m:d>
                        </m:den>
                      </m:f>
                    </m:oMath>
                  </m:oMathPara>
                </a14:m>
                <a:endParaRPr lang="ru-RU" sz="2800" dirty="0">
                  <a:latin typeface="Times New Roman" panose="02020603050405020304" pitchFamily="18" charset="0"/>
                  <a:cs typeface="Times New Roman" panose="02020603050405020304" pitchFamily="18" charset="0"/>
                </a:endParaRPr>
              </a:p>
            </p:txBody>
          </p:sp>
        </mc:Choice>
        <mc:Fallback xmlns="">
          <p:sp>
            <p:nvSpPr>
              <p:cNvPr id="3" name="Объект 2">
                <a:extLst>
                  <a:ext uri="{FF2B5EF4-FFF2-40B4-BE49-F238E27FC236}">
                    <a16:creationId xmlns:a16="http://schemas.microsoft.com/office/drawing/2014/main" id="{02C64E79-C003-4AD6-9E55-44DC824DA340}"/>
                  </a:ext>
                </a:extLst>
              </p:cNvPr>
              <p:cNvSpPr>
                <a:spLocks noGrp="1" noRot="1" noChangeAspect="1" noMove="1" noResize="1" noEditPoints="1" noAdjustHandles="1" noChangeArrowheads="1" noChangeShapeType="1" noTextEdit="1"/>
              </p:cNvSpPr>
              <p:nvPr>
                <p:ph sz="quarter" idx="1"/>
              </p:nvPr>
            </p:nvSpPr>
            <p:spPr>
              <a:xfrm>
                <a:off x="457200" y="476672"/>
                <a:ext cx="8147248" cy="5997280"/>
              </a:xfrm>
              <a:blipFill>
                <a:blip r:embed="rId3"/>
                <a:stretch>
                  <a:fillRect t="-1016" r="-1497"/>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3F739099-B725-425C-AA82-EAA9A9192A96}"/>
              </a:ext>
            </a:extLst>
          </p:cNvPr>
          <p:cNvSpPr>
            <a:spLocks noGrp="1"/>
          </p:cNvSpPr>
          <p:nvPr>
            <p:ph type="sldNum" sz="quarter" idx="15"/>
          </p:nvPr>
        </p:nvSpPr>
        <p:spPr/>
        <p:txBody>
          <a:bodyPr/>
          <a:lstStyle/>
          <a:p>
            <a:fld id="{D6F87789-79C0-4369-89FF-5E19A7612EE5}" type="slidenum">
              <a:rPr lang="ru-RU" smtClean="0"/>
              <a:pPr/>
              <a:t>8</a:t>
            </a:fld>
            <a:endParaRPr lang="ru-RU"/>
          </a:p>
        </p:txBody>
      </p:sp>
    </p:spTree>
    <p:extLst>
      <p:ext uri="{BB962C8B-B14F-4D97-AF65-F5344CB8AC3E}">
        <p14:creationId xmlns:p14="http://schemas.microsoft.com/office/powerpoint/2010/main" val="4003235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876CAE3-724C-4347-AE44-5FBF42702690}"/>
              </a:ext>
            </a:extLst>
          </p:cNvPr>
          <p:cNvSpPr>
            <a:spLocks noGrp="1"/>
          </p:cNvSpPr>
          <p:nvPr>
            <p:ph sz="quarter" idx="1"/>
          </p:nvPr>
        </p:nvSpPr>
        <p:spPr>
          <a:xfrm>
            <a:off x="457200" y="260648"/>
            <a:ext cx="8075240" cy="6213304"/>
          </a:xfrm>
        </p:spPr>
        <p:txBody>
          <a:bodyPr>
            <a:normAutofit fontScale="92500"/>
          </a:bodyPr>
          <a:lstStyle/>
          <a:p>
            <a:pPr indent="450215" algn="just">
              <a:lnSpc>
                <a:spcPct val="107000"/>
              </a:lnSpc>
              <a:spcAft>
                <a:spcPts val="800"/>
              </a:spcAft>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Тепе-теңдік константа тура реакцияның жылдамдығының кері реакцияның жылдамдығына</a:t>
            </a:r>
            <a:r>
              <a:rPr lang="kk-KZ"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қатынасын көрсетеді, оның сандық мәнінен химиялық реакцияның бағытын анықтауға болады. Егер К&gt;1 – тура бағытта жүретін реакцияның жылдамдығы басым болғаны, К&lt;1 – кері реакцияның жылдамдығы басым, тепе-теңдік солға ығысады.</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Тепе-теңдік константасы бірдің шамасында боланда (К</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=1</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реакция қайтымды деп есептеледі. Аналитикалық химияда есептеуге ыңғайлы болу үшін константалардың көрсеткіші қолданылады </a:t>
            </a: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рК = -lgK. Бұл жағдайда рК&gt;0 тура реакция басым, ал рK&lt;0 кері реакция басым.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342900" algn="just">
              <a:lnSpc>
                <a:spcPct val="107000"/>
              </a:lnSpc>
              <a:spcAft>
                <a:spcPts val="800"/>
              </a:spcAft>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Тепе-теңдікті қажетті жаққа ығыстыру үшін заттың біреуін артық мөлшерде қосу керек немесе реакция нәтижесінде пайда болған бір затты тұнбаға, газға, аз диссоцияланатын қосылысқа ауыстыру керек.</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842CD373-5D03-47A2-9140-E21DEBF4B99C}"/>
              </a:ext>
            </a:extLst>
          </p:cNvPr>
          <p:cNvSpPr>
            <a:spLocks noGrp="1"/>
          </p:cNvSpPr>
          <p:nvPr>
            <p:ph type="sldNum" sz="quarter" idx="15"/>
          </p:nvPr>
        </p:nvSpPr>
        <p:spPr/>
        <p:txBody>
          <a:bodyPr/>
          <a:lstStyle/>
          <a:p>
            <a:fld id="{D6F87789-79C0-4369-89FF-5E19A7612EE5}" type="slidenum">
              <a:rPr lang="ru-RU" smtClean="0"/>
              <a:pPr/>
              <a:t>9</a:t>
            </a:fld>
            <a:endParaRPr lang="ru-RU"/>
          </a:p>
        </p:txBody>
      </p:sp>
    </p:spTree>
    <p:extLst>
      <p:ext uri="{BB962C8B-B14F-4D97-AF65-F5344CB8AC3E}">
        <p14:creationId xmlns:p14="http://schemas.microsoft.com/office/powerpoint/2010/main" val="8356776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TM03090434[[fn=Дерево]]</Template>
  <TotalTime>1651</TotalTime>
  <Words>1821</Words>
  <Application>Microsoft Office PowerPoint</Application>
  <PresentationFormat>Экран (4:3)</PresentationFormat>
  <Paragraphs>145</Paragraphs>
  <Slides>22</Slides>
  <Notes>1</Notes>
  <HiddenSlides>0</HiddenSlides>
  <MMClips>0</MMClips>
  <ScaleCrop>false</ScaleCrop>
  <HeadingPairs>
    <vt:vector size="8" baseType="variant">
      <vt:variant>
        <vt:lpstr>Использованные шрифты</vt:lpstr>
      </vt:variant>
      <vt:variant>
        <vt:i4>7</vt:i4>
      </vt:variant>
      <vt:variant>
        <vt:lpstr>Тема</vt:lpstr>
      </vt:variant>
      <vt:variant>
        <vt:i4>1</vt:i4>
      </vt:variant>
      <vt:variant>
        <vt:lpstr>Внедренные серверы OLE</vt:lpstr>
      </vt:variant>
      <vt:variant>
        <vt:i4>1</vt:i4>
      </vt:variant>
      <vt:variant>
        <vt:lpstr>Заголовки слайдов</vt:lpstr>
      </vt:variant>
      <vt:variant>
        <vt:i4>22</vt:i4>
      </vt:variant>
    </vt:vector>
  </HeadingPairs>
  <TitlesOfParts>
    <vt:vector size="31" baseType="lpstr">
      <vt:lpstr>Arial</vt:lpstr>
      <vt:lpstr>Calibri</vt:lpstr>
      <vt:lpstr>Cambria Math</vt:lpstr>
      <vt:lpstr>Century Schoolbook</vt:lpstr>
      <vt:lpstr>Times New Roman</vt:lpstr>
      <vt:lpstr>Wingdings</vt:lpstr>
      <vt:lpstr>Wingdings 2</vt:lpstr>
      <vt:lpstr>Эркер</vt:lpstr>
      <vt:lpstr>Equation.3</vt:lpstr>
      <vt:lpstr>Әл-Фараби атындағы Қазақ ұлттық университеті Химия және химиялық технология факультеті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Идеалды және реалды жүйелер. Активті концентрация  (активтік) және активтік коэффициент. Иондық күш.</vt:lpstr>
      <vt:lpstr>Презентация PowerPoint</vt:lpstr>
      <vt:lpstr>Презентация PowerPoint</vt:lpstr>
      <vt:lpstr>Презентация PowerPoint</vt:lpstr>
      <vt:lpstr>Презентация PowerPoint</vt:lpstr>
      <vt:lpstr>Презентация PowerPoint</vt:lpstr>
      <vt:lpstr>Ерітінділердің иондық күшіне байланысты жеке иондардың активтік коэффициенттерін есептеуге қолданылатын теңдеулер </vt:lpstr>
      <vt:lpstr>Мысалы</vt:lpstr>
      <vt:lpstr>Презентация PowerPoint</vt:lpstr>
      <vt:lpstr>Презентация PowerPoint</vt:lpstr>
      <vt:lpstr>Мысалы</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 Химия және химиялық технология факультеті</dc:title>
  <dc:creator>1</dc:creator>
  <cp:lastModifiedBy>Daulet Maksut</cp:lastModifiedBy>
  <cp:revision>115</cp:revision>
  <dcterms:created xsi:type="dcterms:W3CDTF">2012-02-27T19:01:21Z</dcterms:created>
  <dcterms:modified xsi:type="dcterms:W3CDTF">2020-10-07T03:52:12Z</dcterms:modified>
</cp:coreProperties>
</file>